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79" r:id="rId4"/>
    <p:sldId id="290" r:id="rId5"/>
    <p:sldId id="281" r:id="rId6"/>
    <p:sldId id="301" r:id="rId7"/>
    <p:sldId id="302" r:id="rId8"/>
    <p:sldId id="282" r:id="rId9"/>
    <p:sldId id="283" r:id="rId10"/>
    <p:sldId id="300" r:id="rId11"/>
    <p:sldId id="299" r:id="rId12"/>
    <p:sldId id="303" r:id="rId13"/>
    <p:sldId id="287" r:id="rId14"/>
    <p:sldId id="291" r:id="rId15"/>
    <p:sldId id="304" r:id="rId16"/>
    <p:sldId id="293" r:id="rId17"/>
    <p:sldId id="305" r:id="rId18"/>
    <p:sldId id="306" r:id="rId19"/>
    <p:sldId id="295" r:id="rId20"/>
    <p:sldId id="288" r:id="rId21"/>
    <p:sldId id="296" r:id="rId22"/>
    <p:sldId id="308" r:id="rId23"/>
    <p:sldId id="307" r:id="rId24"/>
    <p:sldId id="297" r:id="rId25"/>
    <p:sldId id="315" r:id="rId26"/>
    <p:sldId id="316" r:id="rId27"/>
    <p:sldId id="298" r:id="rId28"/>
    <p:sldId id="289" r:id="rId29"/>
    <p:sldId id="309" r:id="rId30"/>
    <p:sldId id="310" r:id="rId31"/>
    <p:sldId id="311" r:id="rId32"/>
    <p:sldId id="312" r:id="rId33"/>
    <p:sldId id="273" r:id="rId34"/>
  </p:sldIdLst>
  <p:sldSz cx="12192000" cy="6858000"/>
  <p:notesSz cx="6858000" cy="9144000"/>
  <p:embeddedFontLst>
    <p:embeddedFont>
      <p:font typeface="Roboto Condensed" panose="020B0600000101010101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Barlow Condensed" panose="020B0600000101010101" charset="0"/>
      <p:regular r:id="rId44"/>
      <p:bold r:id="rId45"/>
      <p:italic r:id="rId46"/>
      <p:boldItalic r:id="rId47"/>
    </p:embeddedFont>
    <p:embeddedFont>
      <p:font typeface="Barlow Condensed SemiBold" panose="020B0600000101010101" charset="0"/>
      <p:regular r:id="rId48"/>
      <p:bold r:id="rId49"/>
      <p:italic r:id="rId50"/>
      <p:boldItalic r:id="rId51"/>
    </p:embeddedFont>
    <p:embeddedFont>
      <p:font typeface="Trirong" panose="020B0600000101010101" charset="-34"/>
      <p:regular r:id="rId52"/>
      <p:bold r:id="rId53"/>
      <p:italic r:id="rId54"/>
      <p:boldItalic r:id="rId55"/>
    </p:embeddedFont>
    <p:embeddedFont>
      <p:font typeface="Merriweather" panose="020B0600000101010101" charset="0"/>
      <p:regular r:id="rId56"/>
      <p:bold r:id="rId57"/>
      <p:italic r:id="rId58"/>
      <p:boldItalic r:id="rId59"/>
    </p:embeddedFont>
    <p:embeddedFont>
      <p:font typeface="Malgun Gothic Semilight" panose="020B0502040204020203" pitchFamily="50" charset="-127"/>
      <p:regular r:id="rId60"/>
    </p:embeddedFont>
    <p:embeddedFont>
      <p:font typeface="맑은 고딕" panose="020B0503020000020004" pitchFamily="50" charset="-127"/>
      <p:regular r:id="rId61"/>
      <p:bold r:id="rId62"/>
    </p:embeddedFont>
    <p:embeddedFont>
      <p:font typeface="Inter Light" panose="02000503000000020004" pitchFamily="2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6300"/>
    <a:srgbClr val="265CAC"/>
    <a:srgbClr val="0217E0"/>
    <a:srgbClr val="0CC7D3"/>
    <a:srgbClr val="E2C700"/>
    <a:srgbClr val="F7D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74" autoAdjust="0"/>
  </p:normalViewPr>
  <p:slideViewPr>
    <p:cSldViewPr snapToGrid="0">
      <p:cViewPr>
        <p:scale>
          <a:sx n="100" d="100"/>
          <a:sy n="100" d="100"/>
        </p:scale>
        <p:origin x="954" y="4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f4bc0a09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af4bc0a09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1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709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80674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214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af4bc0a09_0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af4bc0a09_0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17732" y="1239425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17724" y="3873076"/>
            <a:ext cx="76536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rgbClr val="265CAC"/>
                </a:solidFill>
                <a:latin typeface="+mj-ea"/>
                <a:ea typeface="+mj-ea"/>
                <a:cs typeface="Trirong"/>
                <a:sym typeface="Triro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9809955" y="-435720"/>
            <a:ext cx="1168800" cy="11688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342911" y="893835"/>
            <a:ext cx="385500" cy="385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5400000">
            <a:off x="11366747" y="-267930"/>
            <a:ext cx="15624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1984410" y="-549510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rot="-1696825">
            <a:off x="-372257" y="2322300"/>
            <a:ext cx="1259426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270551" y="1304848"/>
            <a:ext cx="1535400" cy="15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406303" y="6930267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1785648" y="5123340"/>
            <a:ext cx="303300" cy="10395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0888893" y="5708877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9719095" y="4890273"/>
            <a:ext cx="386700" cy="537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-9778265">
            <a:off x="10075663" y="1711702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4051234">
            <a:off x="8652705" y="78622"/>
            <a:ext cx="1398494" cy="722707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 rot="10800000">
            <a:off x="10299084" y="3234814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366226" y="3042032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204935" y="6242796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5696214" y="6655511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 rot="3553164">
            <a:off x="6559666" y="5145643"/>
            <a:ext cx="2124467" cy="2107643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3655814">
            <a:off x="7230242" y="4980810"/>
            <a:ext cx="3082279" cy="2649454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5400000">
            <a:off x="9687169" y="2176857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itle and text">
  <p:cSld name="TITLE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n-ea"/>
                <a:ea typeface="+mn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3"/>
          <p:cNvSpPr txBox="1">
            <a:spLocks noGrp="1"/>
          </p:cNvSpPr>
          <p:nvPr>
            <p:ph type="body" idx="2"/>
          </p:nvPr>
        </p:nvSpPr>
        <p:spPr>
          <a:xfrm>
            <a:off x="283300" y="1819488"/>
            <a:ext cx="10698000" cy="4546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CE6300"/>
              </a:buClr>
              <a:buSzPts val="2200"/>
              <a:buChar char="●"/>
              <a:defRPr>
                <a:latin typeface="+mn-ea"/>
                <a:ea typeface="+mn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3"/>
          <p:cNvSpPr/>
          <p:nvPr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05"/>
          <a:stretch/>
        </p:blipFill>
        <p:spPr>
          <a:xfrm>
            <a:off x="438128" y="2239548"/>
            <a:ext cx="1924847" cy="4310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/>
          <a:stretch/>
        </p:blipFill>
        <p:spPr>
          <a:xfrm>
            <a:off x="2584429" y="2239548"/>
            <a:ext cx="1923520" cy="362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81" b="55660"/>
          <a:stretch/>
        </p:blipFill>
        <p:spPr>
          <a:xfrm>
            <a:off x="9350663" y="2239549"/>
            <a:ext cx="708280" cy="5596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4399" r="-2"/>
          <a:stretch/>
        </p:blipFill>
        <p:spPr>
          <a:xfrm>
            <a:off x="10192038" y="2239549"/>
            <a:ext cx="708280" cy="701840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219795" y="177251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  <a:ea typeface="+mn-ea"/>
              </a:rPr>
              <a:t>PC </a:t>
            </a:r>
            <a:r>
              <a:rPr lang="ko-KR" altLang="en-US" sz="1600" dirty="0">
                <a:latin typeface="+mn-ea"/>
                <a:ea typeface="+mn-ea"/>
              </a:rPr>
              <a:t>버전 </a:t>
            </a:r>
            <a:r>
              <a:rPr lang="en-US" altLang="ko-KR" sz="1600" dirty="0">
                <a:latin typeface="+mn-ea"/>
                <a:ea typeface="+mn-ea"/>
              </a:rPr>
              <a:t>(1980px)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  <a:ea typeface="+mn-ea"/>
              </a:rPr>
              <a:t>Tablet </a:t>
            </a:r>
            <a:r>
              <a:rPr lang="ko-KR" altLang="en-US" sz="1600" dirty="0">
                <a:latin typeface="+mn-ea"/>
                <a:ea typeface="+mn-ea"/>
              </a:rPr>
              <a:t>버전 </a:t>
            </a:r>
            <a:r>
              <a:rPr lang="en-US" altLang="ko-KR" sz="1600" dirty="0">
                <a:latin typeface="+mn-ea"/>
                <a:ea typeface="+mn-ea"/>
              </a:rPr>
              <a:t>(768px)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11266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79"/>
          <a:stretch/>
        </p:blipFill>
        <p:spPr>
          <a:xfrm>
            <a:off x="5002555" y="2239548"/>
            <a:ext cx="1213922" cy="4516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6" b="41035"/>
          <a:stretch/>
        </p:blipFill>
        <p:spPr>
          <a:xfrm>
            <a:off x="6289171" y="2239548"/>
            <a:ext cx="1200058" cy="43965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0"/>
          <a:stretch/>
        </p:blipFill>
        <p:spPr>
          <a:xfrm>
            <a:off x="7564908" y="2239548"/>
            <a:ext cx="1194088" cy="4275605"/>
          </a:xfrm>
          <a:prstGeom prst="rect">
            <a:avLst/>
          </a:prstGeom>
        </p:spPr>
      </p:pic>
      <p:sp>
        <p:nvSpPr>
          <p:cNvPr id="14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5" name="Google Shape;48;p3"/>
          <p:cNvSpPr txBox="1">
            <a:spLocks/>
          </p:cNvSpPr>
          <p:nvPr userDrawn="1"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+mn-ea"/>
                <a:ea typeface="+mn-ea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6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50;p3"/>
          <p:cNvSpPr txBox="1">
            <a:spLocks noGrp="1"/>
          </p:cNvSpPr>
          <p:nvPr>
            <p:ph type="body" idx="2"/>
          </p:nvPr>
        </p:nvSpPr>
        <p:spPr>
          <a:xfrm>
            <a:off x="283300" y="1819488"/>
            <a:ext cx="10698000" cy="4546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CE6300"/>
              </a:buClr>
              <a:buSzPts val="2200"/>
              <a:buChar char="●"/>
              <a:defRPr>
                <a:latin typeface="+mn-ea"/>
                <a:ea typeface="+mn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8" name="Google Shape;51;p3"/>
          <p:cNvSpPr/>
          <p:nvPr userDrawn="1"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9" name="Google Shape;52;p3"/>
          <p:cNvSpPr/>
          <p:nvPr userDrawn="1"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" name="Google Shape;53;p3"/>
          <p:cNvSpPr/>
          <p:nvPr userDrawn="1"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1" name="Google Shape;54;p3"/>
          <p:cNvSpPr/>
          <p:nvPr userDrawn="1"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2" name="Google Shape;55;p3"/>
          <p:cNvSpPr/>
          <p:nvPr userDrawn="1"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3" name="Google Shape;56;p3"/>
          <p:cNvSpPr/>
          <p:nvPr userDrawn="1"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4" name="Google Shape;57;p3"/>
          <p:cNvSpPr/>
          <p:nvPr userDrawn="1"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5" name="Google Shape;58;p3"/>
          <p:cNvSpPr/>
          <p:nvPr userDrawn="1"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6" name="Google Shape;59;p3"/>
          <p:cNvSpPr/>
          <p:nvPr userDrawn="1"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7" name="Google Shape;60;p3"/>
          <p:cNvSpPr/>
          <p:nvPr userDrawn="1"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8" name="Google Shape;61;p3"/>
          <p:cNvSpPr/>
          <p:nvPr userDrawn="1"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9" name="Google Shape;62;p3"/>
          <p:cNvSpPr/>
          <p:nvPr userDrawn="1"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134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05"/>
          <a:stretch/>
        </p:blipFill>
        <p:spPr>
          <a:xfrm>
            <a:off x="4996641" y="2237957"/>
            <a:ext cx="1216851" cy="4523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6" b="41010"/>
          <a:stretch/>
        </p:blipFill>
        <p:spPr>
          <a:xfrm>
            <a:off x="6286186" y="2237957"/>
            <a:ext cx="1203043" cy="44312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0"/>
          <a:stretch/>
        </p:blipFill>
        <p:spPr>
          <a:xfrm>
            <a:off x="7558938" y="2237957"/>
            <a:ext cx="1200058" cy="4328616"/>
          </a:xfrm>
          <a:prstGeom prst="rect">
            <a:avLst/>
          </a:prstGeom>
        </p:spPr>
      </p:pic>
      <p:pic>
        <p:nvPicPr>
          <p:cNvPr id="7" name="그림 6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6226EBB9-4190-52F7-1703-56A39A0FE8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4683"/>
          <a:stretch/>
        </p:blipFill>
        <p:spPr>
          <a:xfrm>
            <a:off x="2598902" y="2237957"/>
            <a:ext cx="1923200" cy="360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4D20A-3C0D-894D-DE34-D3346F0D6861}"/>
              </a:ext>
            </a:extLst>
          </p:cNvPr>
          <p:cNvSpPr txBox="1"/>
          <p:nvPr userDrawn="1"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Tablet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(768px)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210064-3475-0F7C-3D48-3722CFFB1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55890"/>
          <a:stretch/>
        </p:blipFill>
        <p:spPr>
          <a:xfrm>
            <a:off x="9346188" y="2237957"/>
            <a:ext cx="708280" cy="5513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C2B5A6-C35A-50B0-350F-7DEF18DA9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4555"/>
          <a:stretch/>
        </p:blipFill>
        <p:spPr>
          <a:xfrm>
            <a:off x="10187563" y="2237957"/>
            <a:ext cx="699330" cy="684225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219795" y="177251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PC </a:t>
            </a:r>
            <a:r>
              <a:rPr lang="ko-KR" altLang="en-US" sz="1600" dirty="0"/>
              <a:t>버전 </a:t>
            </a:r>
            <a:r>
              <a:rPr lang="en-US" altLang="ko-KR" sz="1600" dirty="0"/>
              <a:t>(1980px)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9011266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3" name="그림 12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2512A29E-7BA3-56A2-98FD-4825C246B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5683"/>
          <a:stretch/>
        </p:blipFill>
        <p:spPr>
          <a:xfrm>
            <a:off x="444428" y="2239549"/>
            <a:ext cx="1916885" cy="4310820"/>
          </a:xfrm>
          <a:prstGeom prst="rect">
            <a:avLst/>
          </a:prstGeom>
        </p:spPr>
      </p:pic>
      <p:sp>
        <p:nvSpPr>
          <p:cNvPr id="14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5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51;p3"/>
          <p:cNvSpPr/>
          <p:nvPr userDrawn="1"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" name="Google Shape;52;p3"/>
          <p:cNvSpPr/>
          <p:nvPr userDrawn="1"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8" name="Google Shape;53;p3"/>
          <p:cNvSpPr/>
          <p:nvPr userDrawn="1"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9" name="Google Shape;54;p3"/>
          <p:cNvSpPr/>
          <p:nvPr userDrawn="1"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" name="Google Shape;55;p3"/>
          <p:cNvSpPr/>
          <p:nvPr userDrawn="1"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1" name="Google Shape;56;p3"/>
          <p:cNvSpPr/>
          <p:nvPr userDrawn="1"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2" name="Google Shape;57;p3"/>
          <p:cNvSpPr/>
          <p:nvPr userDrawn="1"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3" name="Google Shape;58;p3"/>
          <p:cNvSpPr/>
          <p:nvPr userDrawn="1"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4" name="Google Shape;59;p3"/>
          <p:cNvSpPr/>
          <p:nvPr userDrawn="1"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5" name="Google Shape;60;p3"/>
          <p:cNvSpPr/>
          <p:nvPr userDrawn="1"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6" name="Google Shape;61;p3"/>
          <p:cNvSpPr/>
          <p:nvPr userDrawn="1"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7" name="Google Shape;62;p3"/>
          <p:cNvSpPr/>
          <p:nvPr userDrawn="1"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144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 userDrawn="1">
  <p:cSld name="SECTION_HEADER_1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1697381">
            <a:off x="-374411" y="2322753"/>
            <a:ext cx="1261580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9672276" y="823096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 rot="10800000">
            <a:off x="11250430" y="5435657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 rot="-5400000">
            <a:off x="11542127" y="46560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5400000">
            <a:off x="11081572" y="42630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 rot="-5400000">
            <a:off x="9851230" y="55729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 rot="9103154">
            <a:off x="11334687" y="3594225"/>
            <a:ext cx="1281573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 rot="9500318">
            <a:off x="9393208" y="54877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 rot="-5400000">
            <a:off x="10992523" y="22061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 rot="-8137638">
            <a:off x="11249952" y="53032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5400000">
            <a:off x="11415226" y="-16762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>
            <a:off x="11626087" y="693292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 rot="3221306">
            <a:off x="10116897" y="70021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A5E146-BD5A-0587-9F89-A980C2C8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73" y="1633546"/>
            <a:ext cx="9443400" cy="1122300"/>
          </a:xfrm>
        </p:spPr>
        <p:txBody>
          <a:bodyPr anchor="ctr"/>
          <a:lstStyle>
            <a:lvl1pPr algn="ctr">
              <a:defRPr sz="4800" b="1">
                <a:latin typeface="+mj-ea"/>
                <a:ea typeface="+mj-ea"/>
              </a:defRPr>
            </a:lvl1pPr>
          </a:lstStyle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36C2E-AF0C-AEF9-1200-D388A1D2E76D}"/>
              </a:ext>
            </a:extLst>
          </p:cNvPr>
          <p:cNvSpPr txBox="1">
            <a:spLocks/>
          </p:cNvSpPr>
          <p:nvPr userDrawn="1"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AE53F1E4-E1F4-0FE2-40EA-BF6E6F76FB49}"/>
              </a:ext>
            </a:extLst>
          </p:cNvPr>
          <p:cNvSpPr txBox="1">
            <a:spLocks/>
          </p:cNvSpPr>
          <p:nvPr userDrawn="1"/>
        </p:nvSpPr>
        <p:spPr>
          <a:xfrm>
            <a:off x="3595913" y="2755846"/>
            <a:ext cx="5000175" cy="258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Arial"/>
              <a:buAutoNum type="arabicPeriod"/>
            </a:pPr>
            <a:endParaRPr lang="en-US" altLang="ko-KR" sz="2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15379D0-2B8B-20F2-4EB1-E2445C805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118" y="3040934"/>
            <a:ext cx="5179765" cy="2793671"/>
          </a:xfrm>
        </p:spPr>
        <p:txBody>
          <a:bodyPr anchor="ctr"/>
          <a:lstStyle>
            <a:lvl1pPr marL="546100"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  <a:defRPr sz="2400">
                <a:latin typeface="+mj-ea"/>
                <a:ea typeface="+mj-ea"/>
              </a:defRPr>
            </a:lvl1pPr>
            <a:lvl2pPr marL="5461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2pPr>
            <a:lvl3pPr marL="10033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3pPr>
            <a:lvl4pPr marL="14605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4pPr>
            <a:lvl5pPr marL="19177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2073275" y="821975"/>
            <a:ext cx="9702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2073275" y="1765239"/>
            <a:ext cx="9702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latin typeface="+mj-ea"/>
                <a:ea typeface="+mj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1" name="Google Shape;121;p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j-ea"/>
                <a:ea typeface="+mj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2" name="Google Shape;122;p6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 rot="-1696899">
            <a:off x="-333507" y="2312502"/>
            <a:ext cx="1218220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1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683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1" r:id="rId3"/>
    <p:sldLayoutId id="2147483662" r:id="rId4"/>
    <p:sldLayoutId id="2147483651" r:id="rId5"/>
    <p:sldLayoutId id="2147483652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ctrTitle"/>
          </p:nvPr>
        </p:nvSpPr>
        <p:spPr>
          <a:xfrm>
            <a:off x="1517724" y="1695995"/>
            <a:ext cx="7653600" cy="17450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</a:t>
            </a: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자동화구현</a:t>
            </a:r>
            <a:endParaRPr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Google Shape;270;p14"/>
          <p:cNvSpPr txBox="1">
            <a:spLocks noGrp="1"/>
          </p:cNvSpPr>
          <p:nvPr>
            <p:ph type="subTitle" idx="1"/>
          </p:nvPr>
        </p:nvSpPr>
        <p:spPr>
          <a:xfrm>
            <a:off x="1149013" y="3601455"/>
            <a:ext cx="8275205" cy="6550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j-ea"/>
                <a:ea typeface="+mj-ea"/>
              </a:rPr>
              <a:t>알림톡 </a:t>
            </a:r>
            <a:r>
              <a:rPr lang="en-US" altLang="ko-KR" sz="2800" dirty="0">
                <a:latin typeface="+mj-ea"/>
                <a:ea typeface="+mj-ea"/>
              </a:rPr>
              <a:t>API</a:t>
            </a:r>
            <a:r>
              <a:rPr lang="ko-KR" altLang="en-US" sz="2800" dirty="0">
                <a:latin typeface="+mj-ea"/>
                <a:ea typeface="+mj-ea"/>
              </a:rPr>
              <a:t>를 활용한 피트파트너 랜딩페이지 제작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271" name="Google Shape;271;p14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52F97-74E5-DF0A-E869-C6A171E15846}"/>
              </a:ext>
            </a:extLst>
          </p:cNvPr>
          <p:cNvSpPr/>
          <p:nvPr/>
        </p:nvSpPr>
        <p:spPr>
          <a:xfrm>
            <a:off x="1360824" y="9242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[K-Digital Training] Open 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를 활용한 스마트 웹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&amp;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앱 콘텐츠 실무 개발자 양성과정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8742" y="4416928"/>
            <a:ext cx="365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smtClean="0">
                <a:latin typeface="+mj-ea"/>
                <a:ea typeface="+mj-ea"/>
              </a:rPr>
              <a:t>4</a:t>
            </a:r>
            <a:r>
              <a:rPr lang="ko-KR" altLang="en-US" sz="1800" smtClean="0">
                <a:latin typeface="+mj-ea"/>
                <a:ea typeface="+mj-ea"/>
              </a:rPr>
              <a:t>조 </a:t>
            </a:r>
            <a:r>
              <a:rPr lang="en-US" altLang="ko-KR" sz="1800" smtClean="0">
                <a:latin typeface="+mj-ea"/>
                <a:ea typeface="+mj-ea"/>
              </a:rPr>
              <a:t>GO TO GYM</a:t>
            </a:r>
          </a:p>
          <a:p>
            <a:pPr algn="ctr"/>
            <a:r>
              <a:rPr lang="ko-KR" altLang="en-US" sz="1800" smtClean="0">
                <a:latin typeface="+mj-ea"/>
                <a:ea typeface="+mj-ea"/>
              </a:rPr>
              <a:t>정강우 남지완 이경민 조범준</a:t>
            </a:r>
            <a:endParaRPr lang="ko-KR" altLang="en-US" sz="18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32553"/>
              </p:ext>
            </p:extLst>
          </p:nvPr>
        </p:nvGraphicFramePr>
        <p:xfrm>
          <a:off x="783771" y="1827580"/>
          <a:ext cx="10197528" cy="484899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78173130"/>
                    </a:ext>
                  </a:extLst>
                </a:gridCol>
                <a:gridCol w="3715658">
                  <a:extLst>
                    <a:ext uri="{9D8B030D-6E8A-4147-A177-3AD203B41FA5}">
                      <a16:colId xmlns:a16="http://schemas.microsoft.com/office/drawing/2014/main" val="702522400"/>
                    </a:ext>
                  </a:extLst>
                </a:gridCol>
                <a:gridCol w="1202871">
                  <a:extLst>
                    <a:ext uri="{9D8B030D-6E8A-4147-A177-3AD203B41FA5}">
                      <a16:colId xmlns:a16="http://schemas.microsoft.com/office/drawing/2014/main" val="337014709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7465488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802527517"/>
                    </a:ext>
                  </a:extLst>
                </a:gridCol>
                <a:gridCol w="1341999">
                  <a:extLst>
                    <a:ext uri="{9D8B030D-6E8A-4147-A177-3AD203B41FA5}">
                      <a16:colId xmlns:a16="http://schemas.microsoft.com/office/drawing/2014/main" val="3418882714"/>
                    </a:ext>
                  </a:extLst>
                </a:gridCol>
              </a:tblGrid>
              <a:tr h="58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구분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3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4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57738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기획 및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주제 선정 및 벤치마킹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4170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워크플로우 및 와이어프레임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96281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스토리보드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95612"/>
                  </a:ext>
                </a:extLst>
              </a:tr>
              <a:tr h="30294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UI/UX </a:t>
                      </a:r>
                      <a:r>
                        <a:rPr lang="ko-KR" altLang="en-US"/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스타일가이드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74109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디자인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52043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 디자인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454750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069312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반응형 웹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퍼블리싱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76956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878627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1972423"/>
                  </a:ext>
                </a:extLst>
              </a:tr>
              <a:tr h="22721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r>
                        <a:rPr lang="en-US" altLang="ko-KR" baseline="0"/>
                        <a:t> </a:t>
                      </a:r>
                      <a:r>
                        <a:rPr lang="ko-KR" altLang="en-US" baseline="0"/>
                        <a:t>및 기술 구현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자바스크립트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48014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Open API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알림톡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816267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데이터베이스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005135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034184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6115050" y="2482850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11950" y="2787708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11950" y="3092566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99375" y="4616856"/>
            <a:ext cx="1930399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36932" y="4921714"/>
            <a:ext cx="167322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44920" y="5531430"/>
            <a:ext cx="2036358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494043" y="5836288"/>
            <a:ext cx="137298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80062" y="6141141"/>
            <a:ext cx="3786965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73544" y="5226572"/>
            <a:ext cx="160773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1950" y="3397424"/>
            <a:ext cx="8509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05699" y="3702282"/>
            <a:ext cx="1533525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36932" y="4007140"/>
            <a:ext cx="1492842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664574" y="4311998"/>
            <a:ext cx="1145582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810156" y="6445994"/>
            <a:ext cx="1171143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r="5632" b="494"/>
          <a:stretch/>
        </p:blipFill>
        <p:spPr>
          <a:xfrm>
            <a:off x="5046894" y="2263221"/>
            <a:ext cx="1706739" cy="40128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5514" b="3527"/>
          <a:stretch/>
        </p:blipFill>
        <p:spPr>
          <a:xfrm>
            <a:off x="789528" y="2263221"/>
            <a:ext cx="3887876" cy="3715657"/>
          </a:xfrm>
          <a:prstGeom prst="rect">
            <a:avLst/>
          </a:prstGeom>
        </p:spPr>
      </p:pic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845" y="4981021"/>
            <a:ext cx="1808411" cy="15634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3631" y="1844205"/>
            <a:ext cx="207941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/>
              <a:t>홈페이지에서 입점 문의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5917" y="1844205"/>
            <a:ext cx="1925527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알림톡 발송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22372" y="4587349"/>
            <a:ext cx="23353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예약 샘플페이지 바로가기</a:t>
            </a:r>
          </a:p>
        </p:txBody>
      </p:sp>
      <p:cxnSp>
        <p:nvCxnSpPr>
          <p:cNvPr id="12" name="직선 화살표 연결선 11"/>
          <p:cNvCxnSpPr>
            <a:stCxn id="14" idx="3"/>
            <a:endCxn id="30" idx="1"/>
          </p:cNvCxnSpPr>
          <p:nvPr/>
        </p:nvCxnSpPr>
        <p:spPr>
          <a:xfrm flipV="1">
            <a:off x="3697878" y="4269662"/>
            <a:ext cx="1349016" cy="1178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5" idx="3"/>
            <a:endCxn id="8" idx="1"/>
          </p:cNvCxnSpPr>
          <p:nvPr/>
        </p:nvCxnSpPr>
        <p:spPr>
          <a:xfrm flipV="1">
            <a:off x="6606228" y="5762751"/>
            <a:ext cx="1479617" cy="74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753355" y="5248503"/>
            <a:ext cx="1944523" cy="3990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95113" y="5647514"/>
            <a:ext cx="1411115" cy="2454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5114" y="5372199"/>
            <a:ext cx="1411114" cy="2753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25" idx="1"/>
          </p:cNvCxnSpPr>
          <p:nvPr/>
        </p:nvCxnSpPr>
        <p:spPr>
          <a:xfrm flipV="1">
            <a:off x="6606228" y="3103528"/>
            <a:ext cx="1134381" cy="2406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477" y="2263221"/>
            <a:ext cx="1862531" cy="1977909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endCxn id="26" idx="1"/>
          </p:cNvCxnSpPr>
          <p:nvPr/>
        </p:nvCxnSpPr>
        <p:spPr>
          <a:xfrm>
            <a:off x="9803391" y="3252175"/>
            <a:ext cx="3340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5">
            <a:extLst>
              <a:ext uri="{FF2B5EF4-FFF2-40B4-BE49-F238E27FC236}">
                <a16:creationId xmlns:a16="http://schemas.microsoft.com/office/drawing/2014/main" id="{B1D15D06-A68F-4861-3DA2-07542109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5) </a:t>
            </a:r>
            <a:r>
              <a:rPr lang="ko-KR" altLang="en-US" b="1" dirty="0"/>
              <a:t>프로젝트 구조 </a:t>
            </a:r>
            <a:r>
              <a:rPr lang="en-US" altLang="ko-KR" dirty="0"/>
              <a:t>- </a:t>
            </a:r>
            <a:r>
              <a:rPr lang="ko-KR" altLang="en-US" sz="2400" dirty="0"/>
              <a:t>알림톡 활용 방안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0A566D-CE73-9F55-4F6D-89223F195EC7}"/>
              </a:ext>
            </a:extLst>
          </p:cNvPr>
          <p:cNvSpPr txBox="1"/>
          <p:nvPr/>
        </p:nvSpPr>
        <p:spPr>
          <a:xfrm>
            <a:off x="8115296" y="1844205"/>
            <a:ext cx="1324402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조회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98F54-6D02-3C4A-3E2C-31C2F896DAA6}"/>
              </a:ext>
            </a:extLst>
          </p:cNvPr>
          <p:cNvSpPr txBox="1"/>
          <p:nvPr/>
        </p:nvSpPr>
        <p:spPr>
          <a:xfrm>
            <a:off x="10075380" y="1844205"/>
            <a:ext cx="198804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확인 및 변경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6D1A3-6945-6C70-ABCC-310DB3B47FA9}"/>
              </a:ext>
            </a:extLst>
          </p:cNvPr>
          <p:cNvSpPr txBox="1"/>
          <p:nvPr/>
        </p:nvSpPr>
        <p:spPr>
          <a:xfrm>
            <a:off x="1611329" y="5064422"/>
            <a:ext cx="316408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B9FEF8-4C92-B2B2-A7DE-09BA1DE4532B}"/>
              </a:ext>
            </a:extLst>
          </p:cNvPr>
          <p:cNvSpPr txBox="1"/>
          <p:nvPr/>
        </p:nvSpPr>
        <p:spPr>
          <a:xfrm>
            <a:off x="7568135" y="5019463"/>
            <a:ext cx="54716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3-2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l="7164" t="15389" r="14060" b="11971"/>
          <a:stretch/>
        </p:blipFill>
        <p:spPr>
          <a:xfrm>
            <a:off x="7740609" y="2364348"/>
            <a:ext cx="2185652" cy="14783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50188-7F2A-2367-2FBD-3D6FACA2EF46}"/>
              </a:ext>
            </a:extLst>
          </p:cNvPr>
          <p:cNvSpPr txBox="1"/>
          <p:nvPr/>
        </p:nvSpPr>
        <p:spPr>
          <a:xfrm>
            <a:off x="7577153" y="2263221"/>
            <a:ext cx="54716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3-1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045D8-C547-47B9-A20A-F93486C92DA1}"/>
              </a:ext>
            </a:extLst>
          </p:cNvPr>
          <p:cNvSpPr txBox="1"/>
          <p:nvPr/>
        </p:nvSpPr>
        <p:spPr>
          <a:xfrm>
            <a:off x="4772855" y="2263221"/>
            <a:ext cx="284052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35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6) </a:t>
            </a:r>
            <a:r>
              <a:rPr lang="ko-KR" altLang="en-US"/>
              <a:t>활용방안 및 기대효과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809026" y="3650272"/>
            <a:ext cx="1940902" cy="819150"/>
          </a:xfrm>
          <a:prstGeom prst="roundRect">
            <a:avLst>
              <a:gd name="adj" fmla="val 30209"/>
            </a:avLst>
          </a:prstGeom>
          <a:noFill/>
          <a:ln>
            <a:solidFill>
              <a:srgbClr val="265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latin typeface="+mj-ea"/>
                <a:ea typeface="+mj-ea"/>
              </a:rPr>
              <a:t>Fit Partner</a:t>
            </a:r>
            <a:endParaRPr lang="ko-KR" altLang="en-US" sz="2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88377" y="2021498"/>
            <a:ext cx="3448050" cy="1628775"/>
          </a:xfrm>
          <a:prstGeom prst="roundRect">
            <a:avLst>
              <a:gd name="adj" fmla="val 47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여러 플랫폼의 강점을 모아서 한번에 활용 가능</a:t>
            </a:r>
            <a:endParaRPr lang="en-US" altLang="ko-KR" sz="18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322527" y="2021497"/>
            <a:ext cx="3448050" cy="1628775"/>
          </a:xfrm>
          <a:prstGeom prst="roundRect">
            <a:avLst>
              <a:gd name="adj" fmla="val 42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트랜드에 </a:t>
            </a:r>
            <a:r>
              <a:rPr lang="ko-KR" altLang="en-US" sz="1800">
                <a:solidFill>
                  <a:schemeClr val="tx1"/>
                </a:solidFill>
              </a:rPr>
              <a:t>맞는 </a:t>
            </a:r>
            <a:r>
              <a:rPr lang="en-US" altLang="ko-KR" sz="1800">
                <a:solidFill>
                  <a:schemeClr val="tx1"/>
                </a:solidFill>
              </a:rPr>
              <a:t>UI/UX</a:t>
            </a:r>
            <a:r>
              <a:rPr lang="ko-KR" altLang="en-US" sz="1800">
                <a:solidFill>
                  <a:schemeClr val="tx1"/>
                </a:solidFill>
              </a:rPr>
              <a:t>활용하여 </a:t>
            </a:r>
            <a:r>
              <a:rPr lang="ko-KR" altLang="en-US" sz="1800">
                <a:solidFill>
                  <a:schemeClr val="tx1"/>
                </a:solidFill>
              </a:rPr>
              <a:t>사용성의 </a:t>
            </a:r>
            <a:r>
              <a:rPr lang="ko-KR" altLang="en-US" sz="1800" smtClean="0">
                <a:solidFill>
                  <a:schemeClr val="tx1"/>
                </a:solidFill>
              </a:rPr>
              <a:t>편리함</a:t>
            </a:r>
            <a:endParaRPr lang="en-US" altLang="ko-KR" sz="18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322527" y="4450372"/>
            <a:ext cx="3448050" cy="1628775"/>
          </a:xfrm>
          <a:prstGeom prst="roundRect">
            <a:avLst>
              <a:gd name="adj" fmla="val 47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헬스장 </a:t>
            </a:r>
            <a:r>
              <a:rPr lang="ko-KR" altLang="en-US" sz="1800">
                <a:solidFill>
                  <a:schemeClr val="tx1"/>
                </a:solidFill>
              </a:rPr>
              <a:t>운영의 </a:t>
            </a:r>
            <a:r>
              <a:rPr lang="ko-KR" altLang="en-US" sz="1800" smtClean="0">
                <a:solidFill>
                  <a:schemeClr val="tx1"/>
                </a:solidFill>
              </a:rPr>
              <a:t>편리함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-&gt; 1</a:t>
            </a:r>
            <a:r>
              <a:rPr lang="ko-KR" altLang="en-US">
                <a:solidFill>
                  <a:schemeClr val="tx1"/>
                </a:solidFill>
              </a:rPr>
              <a:t>일 체험권</a:t>
            </a:r>
            <a:r>
              <a:rPr lang="en-US" altLang="ko-KR">
                <a:solidFill>
                  <a:schemeClr val="tx1"/>
                </a:solidFill>
              </a:rPr>
              <a:t>, pt </a:t>
            </a:r>
            <a:r>
              <a:rPr lang="ko-KR" altLang="en-US">
                <a:solidFill>
                  <a:schemeClr val="tx1"/>
                </a:solidFill>
              </a:rPr>
              <a:t>체험권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운동메이트등 활용하여 진입장벽을 낮춘다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88377" y="4450371"/>
            <a:ext cx="3448050" cy="1628775"/>
          </a:xfrm>
          <a:prstGeom prst="roundRect">
            <a:avLst>
              <a:gd name="adj" fmla="val 53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운동에 </a:t>
            </a:r>
            <a:r>
              <a:rPr lang="ko-KR" altLang="en-US" sz="1800">
                <a:solidFill>
                  <a:schemeClr val="tx1"/>
                </a:solidFill>
              </a:rPr>
              <a:t>대한 </a:t>
            </a:r>
            <a:r>
              <a:rPr lang="ko-KR" altLang="en-US" sz="1800">
                <a:solidFill>
                  <a:schemeClr val="tx1"/>
                </a:solidFill>
              </a:rPr>
              <a:t>거부감 </a:t>
            </a:r>
            <a:r>
              <a:rPr lang="ko-KR" altLang="en-US" sz="1800" smtClean="0">
                <a:solidFill>
                  <a:schemeClr val="tx1"/>
                </a:solidFill>
              </a:rPr>
              <a:t>해소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-&gt; 1</a:t>
            </a:r>
            <a:r>
              <a:rPr lang="ko-KR" altLang="en-US">
                <a:solidFill>
                  <a:schemeClr val="tx1"/>
                </a:solidFill>
              </a:rPr>
              <a:t>일 체험권</a:t>
            </a:r>
            <a:r>
              <a:rPr lang="en-US" altLang="ko-KR">
                <a:solidFill>
                  <a:schemeClr val="tx1"/>
                </a:solidFill>
              </a:rPr>
              <a:t>, pt </a:t>
            </a:r>
            <a:r>
              <a:rPr lang="ko-KR" altLang="en-US">
                <a:solidFill>
                  <a:schemeClr val="tx1"/>
                </a:solidFill>
              </a:rPr>
              <a:t>체험권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운동메이트등 </a:t>
            </a:r>
            <a:r>
              <a:rPr lang="ko-KR" altLang="en-US">
                <a:solidFill>
                  <a:schemeClr val="tx1"/>
                </a:solidFill>
              </a:rPr>
              <a:t>활용하여 </a:t>
            </a:r>
            <a:r>
              <a:rPr lang="ko-KR" altLang="en-US" smtClean="0">
                <a:solidFill>
                  <a:schemeClr val="tx1"/>
                </a:solidFill>
              </a:rPr>
              <a:t>진입장벽이 낮아짐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꺾인 연결선 21"/>
          <p:cNvCxnSpPr>
            <a:stCxn id="7" idx="1"/>
            <a:endCxn id="8" idx="3"/>
          </p:cNvCxnSpPr>
          <p:nvPr/>
        </p:nvCxnSpPr>
        <p:spPr>
          <a:xfrm rot="10800000">
            <a:off x="4236428" y="2835887"/>
            <a:ext cx="572599" cy="12239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0"/>
            <a:endCxn id="9" idx="1"/>
          </p:cNvCxnSpPr>
          <p:nvPr/>
        </p:nvCxnSpPr>
        <p:spPr>
          <a:xfrm rot="5400000" flipH="1" flipV="1">
            <a:off x="6143809" y="2471554"/>
            <a:ext cx="814387" cy="15430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7" idx="2"/>
            <a:endCxn id="11" idx="3"/>
          </p:cNvCxnSpPr>
          <p:nvPr/>
        </p:nvCxnSpPr>
        <p:spPr>
          <a:xfrm rot="5400000">
            <a:off x="4610284" y="4095565"/>
            <a:ext cx="795337" cy="15430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7" idx="3"/>
            <a:endCxn id="10" idx="1"/>
          </p:cNvCxnSpPr>
          <p:nvPr/>
        </p:nvCxnSpPr>
        <p:spPr>
          <a:xfrm>
            <a:off x="6749928" y="4059847"/>
            <a:ext cx="572599" cy="12049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4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E624-3138-CD9E-8CAC-714D37FA7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DEB1B3-6743-E7EA-1CA2-6B54A2C5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02. UI/UX </a:t>
            </a:r>
            <a:r>
              <a:rPr lang="ko-KR" altLang="en-US" sz="4800" dirty="0"/>
              <a:t>설계 및 디자인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426238-3BA5-5049-3594-4E52A9750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워크플로우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와이어프레임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스타일 가이드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프로토타입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목업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90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9C2DC06-C050-89FB-F6C3-6A28D683C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6B739C-3C8B-48B1-86E6-A1A7F4326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5853D6F-A5C3-4021-4488-8B3BFE75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) </a:t>
            </a:r>
            <a:r>
              <a:rPr lang="ko-KR" altLang="en-US" smtClean="0"/>
              <a:t>네비게이션</a:t>
            </a:r>
            <a:endParaRPr lang="ko-KR" altLang="en-US" dirty="0"/>
          </a:p>
        </p:txBody>
      </p:sp>
      <p:grpSp>
        <p:nvGrpSpPr>
          <p:cNvPr id="172" name="그룹 171"/>
          <p:cNvGrpSpPr/>
          <p:nvPr/>
        </p:nvGrpSpPr>
        <p:grpSpPr>
          <a:xfrm>
            <a:off x="767405" y="1976389"/>
            <a:ext cx="9729790" cy="3960461"/>
            <a:chOff x="366708" y="1950012"/>
            <a:chExt cx="9729790" cy="3960461"/>
          </a:xfrm>
        </p:grpSpPr>
        <p:sp>
          <p:nvSpPr>
            <p:cNvPr id="6" name="직사각형 5"/>
            <p:cNvSpPr/>
            <p:nvPr/>
          </p:nvSpPr>
          <p:spPr>
            <a:xfrm>
              <a:off x="366708" y="2066876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smtClean="0">
                  <a:solidFill>
                    <a:schemeClr val="tx1"/>
                  </a:solidFill>
                </a:rPr>
                <a:t>메인페이지</a:t>
              </a:r>
              <a:endParaRPr lang="ko-KR" alt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6708" y="3351081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상담예약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86748" y="1950012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회사소개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286748" y="2780032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고객센터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6708" y="4635287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커뮤니티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640804" y="3354141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smtClean="0">
                  <a:solidFill>
                    <a:schemeClr val="tx1"/>
                  </a:solidFill>
                </a:rPr>
                <a:t>알림톡</a:t>
              </a:r>
              <a:endParaRPr lang="en-US" altLang="ko-KR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63776" y="1950012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홈페이지</a:t>
              </a:r>
              <a:endParaRPr lang="en-US" altLang="ko-KR" sz="1600" smtClean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1271583" y="2657426"/>
              <a:ext cx="0" cy="693655"/>
            </a:xfrm>
            <a:prstGeom prst="straightConnector1">
              <a:avLst/>
            </a:prstGeom>
            <a:ln w="38100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271583" y="3941631"/>
              <a:ext cx="0" cy="693656"/>
            </a:xfrm>
            <a:prstGeom prst="straightConnector1">
              <a:avLst/>
            </a:prstGeom>
            <a:ln w="38100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5463776" y="3073316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상담예약 조회 및 변경</a:t>
              </a:r>
              <a:endParaRPr lang="en-US" altLang="ko-KR" sz="1600" smtClean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463776" y="4196620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샘플페이지</a:t>
              </a:r>
              <a:endParaRPr lang="en-US" altLang="ko-KR" sz="1600" smtClean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463776" y="5319923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커뮤니티</a:t>
              </a:r>
              <a:endParaRPr lang="en-US" altLang="ko-KR" sz="1600" smtClean="0">
                <a:solidFill>
                  <a:schemeClr val="tx1"/>
                </a:solidFill>
              </a:endParaRPr>
            </a:p>
          </p:txBody>
        </p:sp>
        <p:cxnSp>
          <p:nvCxnSpPr>
            <p:cNvPr id="67" name="직선 화살표 연결선 66"/>
            <p:cNvCxnSpPr>
              <a:stCxn id="12" idx="3"/>
              <a:endCxn id="8" idx="1"/>
            </p:cNvCxnSpPr>
            <p:nvPr/>
          </p:nvCxnSpPr>
          <p:spPr>
            <a:xfrm>
              <a:off x="7273526" y="2245287"/>
              <a:ext cx="1013222" cy="0"/>
            </a:xfrm>
            <a:prstGeom prst="straightConnector1">
              <a:avLst/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9191623" y="2540562"/>
              <a:ext cx="0" cy="239470"/>
            </a:xfrm>
            <a:prstGeom prst="straightConnector1">
              <a:avLst/>
            </a:prstGeom>
            <a:ln w="28575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47" idx="2"/>
              <a:endCxn id="10" idx="2"/>
            </p:cNvCxnSpPr>
            <p:nvPr/>
          </p:nvCxnSpPr>
          <p:spPr>
            <a:xfrm rot="5400000" flipH="1">
              <a:off x="3477799" y="3019621"/>
              <a:ext cx="684636" cy="5097068"/>
            </a:xfrm>
            <a:prstGeom prst="bentConnector3">
              <a:avLst>
                <a:gd name="adj1" fmla="val -3339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95"/>
            <p:cNvCxnSpPr>
              <a:stCxn id="11" idx="3"/>
              <a:endCxn id="12" idx="1"/>
            </p:cNvCxnSpPr>
            <p:nvPr/>
          </p:nvCxnSpPr>
          <p:spPr>
            <a:xfrm flipV="1">
              <a:off x="4450554" y="2245287"/>
              <a:ext cx="1013222" cy="140412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98"/>
            <p:cNvCxnSpPr>
              <a:stCxn id="11" idx="3"/>
              <a:endCxn id="38" idx="1"/>
            </p:cNvCxnSpPr>
            <p:nvPr/>
          </p:nvCxnSpPr>
          <p:spPr>
            <a:xfrm flipV="1">
              <a:off x="4450554" y="3368591"/>
              <a:ext cx="1013222" cy="28082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꺾인 연결선 101"/>
            <p:cNvCxnSpPr>
              <a:stCxn id="11" idx="3"/>
              <a:endCxn id="46" idx="1"/>
            </p:cNvCxnSpPr>
            <p:nvPr/>
          </p:nvCxnSpPr>
          <p:spPr>
            <a:xfrm>
              <a:off x="4450554" y="3649416"/>
              <a:ext cx="1013222" cy="84247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104"/>
            <p:cNvCxnSpPr>
              <a:stCxn id="11" idx="3"/>
              <a:endCxn id="47" idx="1"/>
            </p:cNvCxnSpPr>
            <p:nvPr/>
          </p:nvCxnSpPr>
          <p:spPr>
            <a:xfrm>
              <a:off x="4450554" y="3649416"/>
              <a:ext cx="1013222" cy="196578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/>
            <p:cNvSpPr/>
            <p:nvPr/>
          </p:nvSpPr>
          <p:spPr>
            <a:xfrm>
              <a:off x="8286748" y="4196620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mtClean="0">
                  <a:solidFill>
                    <a:schemeClr val="tx1"/>
                  </a:solidFill>
                </a:rPr>
                <a:t>PT </a:t>
              </a:r>
              <a:r>
                <a:rPr lang="ko-KR" altLang="en-US" sz="1600" smtClean="0">
                  <a:solidFill>
                    <a:schemeClr val="tx1"/>
                  </a:solidFill>
                </a:rPr>
                <a:t>예약 페이지</a:t>
              </a:r>
              <a:endParaRPr lang="en-US" altLang="ko-KR" sz="1600" smtClean="0">
                <a:solidFill>
                  <a:schemeClr val="tx1"/>
                </a:solidFill>
              </a:endParaRPr>
            </a:p>
          </p:txBody>
        </p:sp>
        <p:cxnSp>
          <p:nvCxnSpPr>
            <p:cNvPr id="111" name="직선 화살표 연결선 110"/>
            <p:cNvCxnSpPr>
              <a:stCxn id="46" idx="3"/>
              <a:endCxn id="109" idx="1"/>
            </p:cNvCxnSpPr>
            <p:nvPr/>
          </p:nvCxnSpPr>
          <p:spPr>
            <a:xfrm>
              <a:off x="7273526" y="4491895"/>
              <a:ext cx="1013222" cy="0"/>
            </a:xfrm>
            <a:prstGeom prst="straightConnector1">
              <a:avLst/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7" idx="3"/>
              <a:endCxn id="11" idx="1"/>
            </p:cNvCxnSpPr>
            <p:nvPr/>
          </p:nvCxnSpPr>
          <p:spPr>
            <a:xfrm>
              <a:off x="2176458" y="3646356"/>
              <a:ext cx="464346" cy="3060"/>
            </a:xfrm>
            <a:prstGeom prst="straightConnector1">
              <a:avLst/>
            </a:prstGeom>
            <a:ln w="3810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402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워크플로우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8984" y="162746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정보입력페이지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9" name="다이아몬드 8"/>
          <p:cNvSpPr/>
          <p:nvPr/>
        </p:nvSpPr>
        <p:spPr>
          <a:xfrm>
            <a:off x="578985" y="2220146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1" name="순서도: 준비 20"/>
          <p:cNvSpPr/>
          <p:nvPr/>
        </p:nvSpPr>
        <p:spPr>
          <a:xfrm>
            <a:off x="6665373" y="3252295"/>
            <a:ext cx="1317812" cy="563206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서버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8984" y="330917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알림톡 전송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8984" y="4054540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예약확인 인증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다이아몬드 36"/>
          <p:cNvSpPr/>
          <p:nvPr/>
        </p:nvSpPr>
        <p:spPr>
          <a:xfrm>
            <a:off x="578985" y="4713768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8984" y="556820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 정보호출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78984" y="6211502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수정페이지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62783" y="6211210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데이터 전송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62783" y="556791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서버요청</a:t>
            </a:r>
            <a:r>
              <a:rPr lang="en-US" altLang="ko-KR" sz="1200" smtClean="0">
                <a:solidFill>
                  <a:schemeClr val="tx1"/>
                </a:solidFill>
              </a:rPr>
              <a:t/>
            </a:r>
            <a:br>
              <a:rPr lang="en-US" altLang="ko-KR" sz="1200" smtClean="0">
                <a:solidFill>
                  <a:schemeClr val="tx1"/>
                </a:solidFill>
              </a:rPr>
            </a:br>
            <a:r>
              <a:rPr lang="ko-KR" altLang="en-US" sz="1200" smtClean="0">
                <a:solidFill>
                  <a:schemeClr val="tx1"/>
                </a:solidFill>
              </a:rPr>
              <a:t>통신 확인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2" name="다이아몬드 41"/>
          <p:cNvSpPr/>
          <p:nvPr/>
        </p:nvSpPr>
        <p:spPr>
          <a:xfrm>
            <a:off x="2662784" y="4394303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기준값 확인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8" idx="2"/>
            <a:endCxn id="9" idx="0"/>
          </p:cNvCxnSpPr>
          <p:nvPr/>
        </p:nvCxnSpPr>
        <p:spPr>
          <a:xfrm>
            <a:off x="1296161" y="2076917"/>
            <a:ext cx="0" cy="14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9" idx="2"/>
            <a:endCxn id="35" idx="0"/>
          </p:cNvCxnSpPr>
          <p:nvPr/>
        </p:nvCxnSpPr>
        <p:spPr>
          <a:xfrm>
            <a:off x="1296161" y="2758028"/>
            <a:ext cx="0" cy="55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>
            <a:off x="1302770" y="2971319"/>
            <a:ext cx="1976159" cy="342264"/>
          </a:xfrm>
          <a:prstGeom prst="bentConnector3">
            <a:avLst>
              <a:gd name="adj1" fmla="val 999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5" idx="2"/>
            <a:endCxn id="36" idx="0"/>
          </p:cNvCxnSpPr>
          <p:nvPr/>
        </p:nvCxnSpPr>
        <p:spPr>
          <a:xfrm>
            <a:off x="1296161" y="3758625"/>
            <a:ext cx="0" cy="295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6" idx="2"/>
            <a:endCxn id="37" idx="0"/>
          </p:cNvCxnSpPr>
          <p:nvPr/>
        </p:nvCxnSpPr>
        <p:spPr>
          <a:xfrm>
            <a:off x="1296161" y="4503994"/>
            <a:ext cx="0" cy="20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37" idx="2"/>
            <a:endCxn id="38" idx="0"/>
          </p:cNvCxnSpPr>
          <p:nvPr/>
        </p:nvCxnSpPr>
        <p:spPr>
          <a:xfrm>
            <a:off x="1296161" y="5251650"/>
            <a:ext cx="0" cy="3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38" idx="2"/>
            <a:endCxn id="39" idx="0"/>
          </p:cNvCxnSpPr>
          <p:nvPr/>
        </p:nvCxnSpPr>
        <p:spPr>
          <a:xfrm>
            <a:off x="1296161" y="6017657"/>
            <a:ext cx="0" cy="1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39" idx="1"/>
            <a:endCxn id="8" idx="1"/>
          </p:cNvCxnSpPr>
          <p:nvPr/>
        </p:nvCxnSpPr>
        <p:spPr>
          <a:xfrm rot="10800000">
            <a:off x="578984" y="1852191"/>
            <a:ext cx="12700" cy="458403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2429571" y="330917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서버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검증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다이아몬드 71"/>
          <p:cNvSpPr/>
          <p:nvPr/>
        </p:nvSpPr>
        <p:spPr>
          <a:xfrm>
            <a:off x="4492175" y="3264957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74" name="직선 화살표 연결선 73"/>
          <p:cNvCxnSpPr>
            <a:stCxn id="69" idx="3"/>
            <a:endCxn id="72" idx="1"/>
          </p:cNvCxnSpPr>
          <p:nvPr/>
        </p:nvCxnSpPr>
        <p:spPr>
          <a:xfrm>
            <a:off x="3863924" y="3533898"/>
            <a:ext cx="628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500715" y="3973544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데이터 전송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3" name="꺾인 연결선 82"/>
          <p:cNvCxnSpPr>
            <a:stCxn id="37" idx="3"/>
            <a:endCxn id="36" idx="3"/>
          </p:cNvCxnSpPr>
          <p:nvPr/>
        </p:nvCxnSpPr>
        <p:spPr>
          <a:xfrm flipV="1">
            <a:off x="2013336" y="4279267"/>
            <a:ext cx="1" cy="703442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42" idx="0"/>
            <a:endCxn id="36" idx="3"/>
          </p:cNvCxnSpPr>
          <p:nvPr/>
        </p:nvCxnSpPr>
        <p:spPr>
          <a:xfrm rot="16200000" flipV="1">
            <a:off x="2639131" y="3653473"/>
            <a:ext cx="115036" cy="13666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38" idx="3"/>
            <a:endCxn id="41" idx="1"/>
          </p:cNvCxnSpPr>
          <p:nvPr/>
        </p:nvCxnSpPr>
        <p:spPr>
          <a:xfrm flipV="1">
            <a:off x="2013337" y="5792638"/>
            <a:ext cx="649446" cy="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1" idx="0"/>
            <a:endCxn id="42" idx="2"/>
          </p:cNvCxnSpPr>
          <p:nvPr/>
        </p:nvCxnSpPr>
        <p:spPr>
          <a:xfrm flipV="1">
            <a:off x="3379960" y="4932185"/>
            <a:ext cx="0" cy="63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40" idx="1"/>
            <a:endCxn id="39" idx="3"/>
          </p:cNvCxnSpPr>
          <p:nvPr/>
        </p:nvCxnSpPr>
        <p:spPr>
          <a:xfrm flipH="1">
            <a:off x="2013337" y="6435937"/>
            <a:ext cx="649446" cy="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41" idx="2"/>
            <a:endCxn id="40" idx="0"/>
          </p:cNvCxnSpPr>
          <p:nvPr/>
        </p:nvCxnSpPr>
        <p:spPr>
          <a:xfrm>
            <a:off x="3379960" y="6017365"/>
            <a:ext cx="0" cy="1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79" idx="2"/>
            <a:endCxn id="41" idx="3"/>
          </p:cNvCxnSpPr>
          <p:nvPr/>
        </p:nvCxnSpPr>
        <p:spPr>
          <a:xfrm rot="5400000">
            <a:off x="3972694" y="4547440"/>
            <a:ext cx="1369640" cy="1120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42" idx="3"/>
            <a:endCxn id="21" idx="2"/>
          </p:cNvCxnSpPr>
          <p:nvPr/>
        </p:nvCxnSpPr>
        <p:spPr>
          <a:xfrm flipV="1">
            <a:off x="4097135" y="3815501"/>
            <a:ext cx="3227144" cy="8477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21" idx="2"/>
            <a:endCxn id="79" idx="3"/>
          </p:cNvCxnSpPr>
          <p:nvPr/>
        </p:nvCxnSpPr>
        <p:spPr>
          <a:xfrm rot="5400000">
            <a:off x="6438289" y="3312281"/>
            <a:ext cx="382770" cy="13892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6607103" y="500172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상태 업데이트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</a:t>
            </a:r>
            <a:r>
              <a:rPr lang="ko-KR" altLang="en-US" sz="1800"/>
              <a:t>및 </a:t>
            </a:r>
            <a:r>
              <a:rPr lang="ko-KR" altLang="en-US" sz="1800" smtClean="0"/>
              <a:t>디자인</a:t>
            </a:r>
            <a:endParaRPr lang="ko-KR" altLang="en-US" sz="1800"/>
          </a:p>
        </p:txBody>
      </p:sp>
      <p:sp>
        <p:nvSpPr>
          <p:cNvPr id="118" name="다이아몬드 117"/>
          <p:cNvSpPr/>
          <p:nvPr/>
        </p:nvSpPr>
        <p:spPr>
          <a:xfrm>
            <a:off x="5573724" y="1880674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인증값 확인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8296864" y="1923804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목록 데이터 요청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출력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3" name="다이아몬드 122"/>
          <p:cNvSpPr/>
          <p:nvPr/>
        </p:nvSpPr>
        <p:spPr>
          <a:xfrm>
            <a:off x="6607104" y="5810510"/>
            <a:ext cx="1434351" cy="730191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상담완료 되었는가</a:t>
            </a:r>
            <a:r>
              <a:rPr lang="en-US" altLang="ko-KR" sz="1050" smtClean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25" name="직선 화살표 연결선 124"/>
          <p:cNvCxnSpPr>
            <a:stCxn id="123" idx="0"/>
            <a:endCxn id="113" idx="2"/>
          </p:cNvCxnSpPr>
          <p:nvPr/>
        </p:nvCxnSpPr>
        <p:spPr>
          <a:xfrm flipV="1">
            <a:off x="7324280" y="5451177"/>
            <a:ext cx="0" cy="35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113" idx="0"/>
            <a:endCxn id="21" idx="2"/>
          </p:cNvCxnSpPr>
          <p:nvPr/>
        </p:nvCxnSpPr>
        <p:spPr>
          <a:xfrm rot="16200000" flipV="1">
            <a:off x="6731169" y="4408611"/>
            <a:ext cx="11862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8296865" y="5950878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상담 완료 페이지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8296865" y="4757565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예약 목록 선택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8296865" y="3578112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예약관리 페이지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41" name="다이아몬드 140"/>
          <p:cNvSpPr/>
          <p:nvPr/>
        </p:nvSpPr>
        <p:spPr>
          <a:xfrm>
            <a:off x="10302830" y="3533898"/>
            <a:ext cx="1434351" cy="5378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레벨이 </a:t>
            </a:r>
            <a:r>
              <a:rPr lang="en-US" altLang="ko-KR" sz="1200" smtClean="0">
                <a:solidFill>
                  <a:schemeClr val="tx1"/>
                </a:solidFill>
              </a:rPr>
              <a:t>10</a:t>
            </a:r>
            <a:r>
              <a:rPr lang="ko-KR" altLang="en-US" sz="1200" smtClean="0">
                <a:solidFill>
                  <a:schemeClr val="tx1"/>
                </a:solidFill>
              </a:rPr>
              <a:t>인가</a:t>
            </a:r>
            <a:r>
              <a:rPr lang="en-US" altLang="ko-KR" sz="1200" smtClean="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10302829" y="4980587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일반 커뮤니티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4" name="꺾인 연결선 143"/>
          <p:cNvCxnSpPr>
            <a:stCxn id="118" idx="3"/>
            <a:endCxn id="119" idx="1"/>
          </p:cNvCxnSpPr>
          <p:nvPr/>
        </p:nvCxnSpPr>
        <p:spPr>
          <a:xfrm flipV="1">
            <a:off x="7008075" y="2148531"/>
            <a:ext cx="1288789" cy="108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118" idx="2"/>
            <a:endCxn id="21" idx="0"/>
          </p:cNvCxnSpPr>
          <p:nvPr/>
        </p:nvCxnSpPr>
        <p:spPr>
          <a:xfrm rot="16200000" flipH="1">
            <a:off x="6390720" y="2318735"/>
            <a:ext cx="833739" cy="103337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119" idx="2"/>
            <a:endCxn id="137" idx="0"/>
          </p:cNvCxnSpPr>
          <p:nvPr/>
        </p:nvCxnSpPr>
        <p:spPr>
          <a:xfrm rot="16200000" flipH="1">
            <a:off x="8411614" y="2975684"/>
            <a:ext cx="1204854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0302830" y="2441437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로그인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10302830" y="1738639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커뮤니티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57" name="직선 연결선 156"/>
          <p:cNvCxnSpPr>
            <a:stCxn id="155" idx="2"/>
            <a:endCxn id="154" idx="0"/>
          </p:cNvCxnSpPr>
          <p:nvPr/>
        </p:nvCxnSpPr>
        <p:spPr>
          <a:xfrm>
            <a:off x="11020007" y="2188093"/>
            <a:ext cx="0" cy="253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2"/>
            <a:endCxn id="141" idx="0"/>
          </p:cNvCxnSpPr>
          <p:nvPr/>
        </p:nvCxnSpPr>
        <p:spPr>
          <a:xfrm flipH="1">
            <a:off x="11020006" y="2890891"/>
            <a:ext cx="1" cy="643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41" idx="2"/>
            <a:endCxn id="142" idx="0"/>
          </p:cNvCxnSpPr>
          <p:nvPr/>
        </p:nvCxnSpPr>
        <p:spPr>
          <a:xfrm>
            <a:off x="11020006" y="4071780"/>
            <a:ext cx="0" cy="908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123" idx="3"/>
            <a:endCxn id="133" idx="1"/>
          </p:cNvCxnSpPr>
          <p:nvPr/>
        </p:nvCxnSpPr>
        <p:spPr>
          <a:xfrm flipV="1">
            <a:off x="8041455" y="6175605"/>
            <a:ext cx="2554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3" idx="0"/>
            <a:endCxn id="136" idx="2"/>
          </p:cNvCxnSpPr>
          <p:nvPr/>
        </p:nvCxnSpPr>
        <p:spPr>
          <a:xfrm flipV="1">
            <a:off x="9014042" y="5207019"/>
            <a:ext cx="0" cy="74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stCxn id="136" idx="0"/>
            <a:endCxn id="137" idx="2"/>
          </p:cNvCxnSpPr>
          <p:nvPr/>
        </p:nvCxnSpPr>
        <p:spPr>
          <a:xfrm flipV="1">
            <a:off x="9014042" y="4027566"/>
            <a:ext cx="0" cy="72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2209500" y="4567548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2929028" y="4078069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255003" y="2747153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5748602" y="4656487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14" name="꺾인 연결선 213"/>
          <p:cNvCxnSpPr>
            <a:stCxn id="72" idx="0"/>
            <a:endCxn id="8" idx="3"/>
          </p:cNvCxnSpPr>
          <p:nvPr/>
        </p:nvCxnSpPr>
        <p:spPr>
          <a:xfrm rot="16200000" flipV="1">
            <a:off x="2904961" y="960567"/>
            <a:ext cx="1412767" cy="31960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4845673" y="2558574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18" name="꺾인 연결선 217"/>
          <p:cNvCxnSpPr>
            <a:stCxn id="9" idx="3"/>
            <a:endCxn id="8" idx="3"/>
          </p:cNvCxnSpPr>
          <p:nvPr/>
        </p:nvCxnSpPr>
        <p:spPr>
          <a:xfrm flipV="1">
            <a:off x="2013336" y="1852190"/>
            <a:ext cx="1" cy="63689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2207047" y="2079503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5942495" y="3317450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45" name="직선 화살표 연결선 244"/>
          <p:cNvCxnSpPr>
            <a:stCxn id="72" idx="3"/>
            <a:endCxn id="21" idx="1"/>
          </p:cNvCxnSpPr>
          <p:nvPr/>
        </p:nvCxnSpPr>
        <p:spPr>
          <a:xfrm>
            <a:off x="5926526" y="3533898"/>
            <a:ext cx="738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/>
          <p:cNvCxnSpPr>
            <a:stCxn id="141" idx="1"/>
            <a:endCxn id="137" idx="3"/>
          </p:cNvCxnSpPr>
          <p:nvPr/>
        </p:nvCxnSpPr>
        <p:spPr>
          <a:xfrm flipH="1">
            <a:off x="9731218" y="3802839"/>
            <a:ext cx="571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11017582" y="4411244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7280251" y="5558824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9830915" y="3595708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83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0E549779-AE25-32BD-55CF-3992CC394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EF2C6C-24C3-E70F-45C2-223C9F8B6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E27D273-1163-EF3F-9528-28FDC469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스타일 가이드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427071" y="2216541"/>
            <a:ext cx="4479659" cy="2303362"/>
            <a:chOff x="925975" y="1830559"/>
            <a:chExt cx="4479659" cy="23033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E946F7D-2EAA-564C-75DE-C6038928D2A3}"/>
                </a:ext>
              </a:extLst>
            </p:cNvPr>
            <p:cNvSpPr/>
            <p:nvPr/>
          </p:nvSpPr>
          <p:spPr>
            <a:xfrm>
              <a:off x="1323630" y="2478741"/>
              <a:ext cx="1157468" cy="1655180"/>
            </a:xfrm>
            <a:prstGeom prst="rect">
              <a:avLst/>
            </a:prstGeom>
            <a:solidFill>
              <a:srgbClr val="265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#265CAC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029624-F4E5-7E06-8A45-347C2EB36443}"/>
                </a:ext>
              </a:extLst>
            </p:cNvPr>
            <p:cNvSpPr/>
            <p:nvPr/>
          </p:nvSpPr>
          <p:spPr>
            <a:xfrm>
              <a:off x="2785898" y="2478741"/>
              <a:ext cx="1157468" cy="1655180"/>
            </a:xfrm>
            <a:prstGeom prst="rect">
              <a:avLst/>
            </a:prstGeom>
            <a:solidFill>
              <a:srgbClr val="0CC7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#0CC7D3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F6DE8E-CAD9-D574-A9D8-A3E5F783186F}"/>
                </a:ext>
              </a:extLst>
            </p:cNvPr>
            <p:cNvSpPr/>
            <p:nvPr/>
          </p:nvSpPr>
          <p:spPr>
            <a:xfrm>
              <a:off x="4248166" y="2478741"/>
              <a:ext cx="1157468" cy="1655180"/>
            </a:xfrm>
            <a:prstGeom prst="rect">
              <a:avLst/>
            </a:prstGeom>
            <a:solidFill>
              <a:srgbClr val="CE6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#CE6300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AB1DF-151A-0486-4FBC-80C4B35FC320}"/>
                </a:ext>
              </a:extLst>
            </p:cNvPr>
            <p:cNvSpPr txBox="1"/>
            <p:nvPr/>
          </p:nvSpPr>
          <p:spPr>
            <a:xfrm>
              <a:off x="925975" y="1830559"/>
              <a:ext cx="203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CE6300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dirty="0">
                  <a:latin typeface="+mn-ea"/>
                  <a:ea typeface="+mn-ea"/>
                </a:rPr>
                <a:t>Main color</a:t>
              </a:r>
              <a:endParaRPr lang="ko-KR" altLang="en-US" sz="2400" dirty="0">
                <a:latin typeface="+mn-ea"/>
                <a:ea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774926" y="2278433"/>
            <a:ext cx="4206374" cy="2179579"/>
            <a:chOff x="925974" y="4334944"/>
            <a:chExt cx="4206374" cy="217957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792B6D-8E2E-B021-76A6-A6FA02899705}"/>
                </a:ext>
              </a:extLst>
            </p:cNvPr>
            <p:cNvSpPr txBox="1"/>
            <p:nvPr/>
          </p:nvSpPr>
          <p:spPr>
            <a:xfrm>
              <a:off x="925974" y="4334944"/>
              <a:ext cx="1901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CE6300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dirty="0">
                  <a:latin typeface="+mn-ea"/>
                  <a:ea typeface="+mn-ea"/>
                </a:rPr>
                <a:t>Main font</a:t>
              </a:r>
              <a:endParaRPr lang="ko-KR" altLang="en-US" sz="2400" dirty="0">
                <a:latin typeface="+mn-ea"/>
                <a:ea typeface="+mn-ea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87E5C2B-FFB5-B390-6CF6-D09A90C97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3630" y="4893894"/>
              <a:ext cx="3808718" cy="1620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413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및 디자인</a:t>
            </a:r>
          </a:p>
          <a:p>
            <a:endParaRPr lang="ko-KR" altLang="en-US" sz="180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400136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</a:t>
            </a:r>
            <a:r>
              <a:rPr lang="ko-KR" altLang="en-US" sz="1800"/>
              <a:t>및 </a:t>
            </a:r>
            <a:r>
              <a:rPr lang="ko-KR" altLang="en-US" sz="1800" smtClean="0"/>
              <a:t>디자인</a:t>
            </a:r>
            <a:endParaRPr lang="ko-KR" altLang="en-US" sz="180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4) </a:t>
            </a:r>
            <a:r>
              <a:rPr lang="ko-KR" altLang="en-US"/>
              <a:t>프로토타입</a:t>
            </a:r>
          </a:p>
        </p:txBody>
      </p:sp>
    </p:spTree>
    <p:extLst>
      <p:ext uri="{BB962C8B-B14F-4D97-AF65-F5344CB8AC3E}">
        <p14:creationId xmlns:p14="http://schemas.microsoft.com/office/powerpoint/2010/main" val="15956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FB34AB04-5F8B-CF9D-2AB2-42078C0D1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B5FE3A-98AE-4504-E578-E39630A78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D859E-34E7-1206-54EC-69F0533A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 err="1"/>
              <a:t>목업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8" t="6540" r="34004"/>
          <a:stretch/>
        </p:blipFill>
        <p:spPr>
          <a:xfrm>
            <a:off x="8773366" y="2939740"/>
            <a:ext cx="1936376" cy="36740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14358" r="15978" b="-2716"/>
          <a:stretch/>
        </p:blipFill>
        <p:spPr>
          <a:xfrm>
            <a:off x="3726473" y="1751615"/>
            <a:ext cx="4739054" cy="48621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5" t="8989" r="31623"/>
          <a:stretch/>
        </p:blipFill>
        <p:spPr>
          <a:xfrm>
            <a:off x="1147481" y="3164541"/>
            <a:ext cx="2214283" cy="35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1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title"/>
          </p:nvPr>
        </p:nvSpPr>
        <p:spPr>
          <a:xfrm>
            <a:off x="1737995" y="1012656"/>
            <a:ext cx="4022725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/>
              <a:t>CONTENTS</a:t>
            </a:r>
            <a:endParaRPr sz="5400" b="1"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body" idx="1"/>
          </p:nvPr>
        </p:nvSpPr>
        <p:spPr>
          <a:xfrm>
            <a:off x="4191318" y="2268166"/>
            <a:ext cx="6207125" cy="2946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rgbClr val="F7D101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프로젝트개요 및 팀 구성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절차 및 방법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결과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accent5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자체 평가 의견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72E515-AB16-9A3D-BFA9-47775358D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B5EA47-3AB0-D46D-82B8-1C6484C0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</a:t>
            </a:r>
            <a:r>
              <a:rPr lang="ko-KR" altLang="en-US" dirty="0"/>
              <a:t> 프로젝트 수행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11A321-7FBF-4824-76DA-488C830C0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반응형 </a:t>
            </a:r>
            <a:r>
              <a:rPr lang="ko-KR" altLang="en-US"/>
              <a:t>웹 </a:t>
            </a:r>
            <a:r>
              <a:rPr lang="ko-KR" altLang="en-US" smtClean="0"/>
              <a:t>구현</a:t>
            </a:r>
            <a:endParaRPr lang="en-US" altLang="ko-KR" smtClean="0"/>
          </a:p>
          <a:p>
            <a:r>
              <a:rPr lang="ko-KR" altLang="en-US" smtClean="0"/>
              <a:t>구현 및 개발</a:t>
            </a:r>
            <a:endParaRPr lang="en-US" altLang="ko-KR" dirty="0"/>
          </a:p>
          <a:p>
            <a:r>
              <a:rPr lang="ko-KR" altLang="en-US" smtClean="0"/>
              <a:t>시연 </a:t>
            </a:r>
            <a:r>
              <a:rPr lang="ko-KR" altLang="en-US" dirty="0"/>
              <a:t>동영상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49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EDCBDF0F-12E7-5F8F-CEDD-907BD03A1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0A9CA3-BD9B-1BF9-48FD-C7BF23FC96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C0AB2B-2F69-2C8F-F492-31B64C1D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반응형 웹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00"/>
          <a:stretch/>
        </p:blipFill>
        <p:spPr>
          <a:xfrm>
            <a:off x="5917270" y="1723801"/>
            <a:ext cx="1217797" cy="4312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10064-3475-0F7C-3D48-3722CFFB1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731"/>
          <a:stretch/>
        </p:blipFill>
        <p:spPr>
          <a:xfrm>
            <a:off x="9599164" y="1723801"/>
            <a:ext cx="713196" cy="4312800"/>
          </a:xfrm>
          <a:prstGeom prst="rect">
            <a:avLst/>
          </a:prstGeom>
        </p:spPr>
      </p:pic>
      <p:pic>
        <p:nvPicPr>
          <p:cNvPr id="8" name="그림 7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2512A29E-7BA3-56A2-98FD-4825C246B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683"/>
          <a:stretch/>
        </p:blipFill>
        <p:spPr>
          <a:xfrm>
            <a:off x="1536288" y="1723801"/>
            <a:ext cx="1916885" cy="431082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536287" y="6114126"/>
            <a:ext cx="1916885" cy="466729"/>
            <a:chOff x="1536287" y="6136659"/>
            <a:chExt cx="1916885" cy="466729"/>
          </a:xfrm>
        </p:grpSpPr>
        <p:sp>
          <p:nvSpPr>
            <p:cNvPr id="9" name="오른쪽 중괄호 8"/>
            <p:cNvSpPr/>
            <p:nvPr/>
          </p:nvSpPr>
          <p:spPr>
            <a:xfrm rot="5400000">
              <a:off x="2413767" y="5259179"/>
              <a:ext cx="161925" cy="191688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04388" y="6295611"/>
              <a:ext cx="780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1920px</a:t>
              </a:r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18216" y="6127465"/>
            <a:ext cx="1216851" cy="440051"/>
            <a:chOff x="5918216" y="6115783"/>
            <a:chExt cx="1216851" cy="440051"/>
          </a:xfrm>
        </p:grpSpPr>
        <p:sp>
          <p:nvSpPr>
            <p:cNvPr id="11" name="오른쪽 중괄호 10"/>
            <p:cNvSpPr/>
            <p:nvPr/>
          </p:nvSpPr>
          <p:spPr>
            <a:xfrm rot="5400000">
              <a:off x="6445679" y="5588320"/>
              <a:ext cx="161925" cy="121685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0652" y="6248057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768px</a:t>
              </a: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599164" y="6115370"/>
            <a:ext cx="713196" cy="464241"/>
            <a:chOff x="9599164" y="6091593"/>
            <a:chExt cx="713196" cy="464241"/>
          </a:xfrm>
        </p:grpSpPr>
        <p:sp>
          <p:nvSpPr>
            <p:cNvPr id="13" name="오른쪽 중괄호 12"/>
            <p:cNvSpPr/>
            <p:nvPr/>
          </p:nvSpPr>
          <p:spPr>
            <a:xfrm rot="5400000">
              <a:off x="9874799" y="5815958"/>
              <a:ext cx="161925" cy="71319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619772" y="6248057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430px</a:t>
              </a: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98550" y="3696470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153D"/>
                </a:solidFill>
              </a:rPr>
              <a:t>&gt; 768px </a:t>
            </a:r>
            <a:r>
              <a:rPr lang="ko-KR" altLang="en-US"/>
              <a:t>≥</a:t>
            </a:r>
            <a:endParaRPr lang="ko-KR" altLang="en-US">
              <a:solidFill>
                <a:srgbClr val="00153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0444" y="3696470"/>
            <a:ext cx="973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153D"/>
                </a:solidFill>
              </a:rPr>
              <a:t>&gt; </a:t>
            </a:r>
            <a:r>
              <a:rPr lang="en-US" altLang="ko-KR" smtClean="0">
                <a:solidFill>
                  <a:srgbClr val="00153D"/>
                </a:solidFill>
              </a:rPr>
              <a:t>430px </a:t>
            </a:r>
            <a:r>
              <a:rPr lang="ko-KR" altLang="en-US"/>
              <a:t>≥</a:t>
            </a:r>
            <a:endParaRPr lang="ko-KR" altLang="en-US">
              <a:solidFill>
                <a:srgbClr val="0015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0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</a:t>
            </a:r>
            <a:r>
              <a:rPr lang="ko-KR" altLang="en-US"/>
              <a:t>수행 </a:t>
            </a:r>
            <a:r>
              <a:rPr lang="ko-KR" altLang="en-US" smtClean="0"/>
              <a:t>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구현 및 </a:t>
            </a:r>
            <a:r>
              <a:rPr lang="ko-KR" altLang="en-US"/>
              <a:t>개발 </a:t>
            </a:r>
            <a:r>
              <a:rPr lang="en-US" altLang="ko-KR" sz="2800" smtClean="0"/>
              <a:t>–</a:t>
            </a:r>
            <a:r>
              <a:rPr lang="en-US" altLang="ko-KR"/>
              <a:t> </a:t>
            </a:r>
            <a:r>
              <a:rPr lang="en-US" altLang="ko-KR" sz="2400"/>
              <a:t>F</a:t>
            </a:r>
            <a:r>
              <a:rPr lang="en-US" altLang="ko-KR" sz="2400" smtClean="0"/>
              <a:t>ullpage</a:t>
            </a:r>
            <a:endParaRPr lang="ko-KR" altLang="en-US" sz="2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02" t="3161" r="4002" b="9480"/>
          <a:stretch/>
        </p:blipFill>
        <p:spPr>
          <a:xfrm>
            <a:off x="567755" y="1979275"/>
            <a:ext cx="6685900" cy="43614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71" y="2699240"/>
            <a:ext cx="4624840" cy="26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구현 및 개발 </a:t>
            </a:r>
            <a:r>
              <a:rPr lang="en-US" altLang="ko-KR" sz="2800" smtClean="0"/>
              <a:t>– </a:t>
            </a:r>
            <a:r>
              <a:rPr lang="ko-KR" altLang="en-US" sz="2400" smtClean="0"/>
              <a:t>구글</a:t>
            </a:r>
            <a:r>
              <a:rPr lang="en-US" altLang="ko-KR" sz="2400" smtClean="0"/>
              <a:t>map API</a:t>
            </a:r>
            <a:r>
              <a:rPr lang="ko-KR" altLang="en-US" sz="2400" smtClean="0"/>
              <a:t>활용</a:t>
            </a:r>
            <a:endParaRPr lang="ko-KR" altLang="en-US" sz="3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082" t="7194" r="13892" b="2891"/>
          <a:stretch/>
        </p:blipFill>
        <p:spPr>
          <a:xfrm>
            <a:off x="562708" y="1827581"/>
            <a:ext cx="6348046" cy="46382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1217"/>
          <a:stretch/>
        </p:blipFill>
        <p:spPr>
          <a:xfrm>
            <a:off x="7519434" y="2184400"/>
            <a:ext cx="3970275" cy="34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3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34C092D-2B94-EED8-C6AA-D6982C1AD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878CA3-C27D-905B-BAE4-90B56196C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713D367-8E78-6A4F-D4EF-B71A72E4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/>
              <a:t>) </a:t>
            </a:r>
            <a:r>
              <a:rPr lang="ko-KR" altLang="en-US" smtClean="0"/>
              <a:t>구현 및 개발 </a:t>
            </a:r>
            <a:r>
              <a:rPr lang="en-US" altLang="ko-KR" sz="2800" smtClean="0"/>
              <a:t>–</a:t>
            </a:r>
            <a:r>
              <a:rPr lang="en-US" altLang="ko-KR" smtClean="0"/>
              <a:t> </a:t>
            </a:r>
            <a:r>
              <a:rPr lang="ko-KR" altLang="en-US" sz="2400" smtClean="0"/>
              <a:t>알림톡 </a:t>
            </a:r>
            <a:r>
              <a:rPr lang="en-US" altLang="ko-KR" sz="2400" smtClean="0"/>
              <a:t>API</a:t>
            </a:r>
            <a:r>
              <a:rPr lang="ko-KR" altLang="en-US" sz="2400" smtClean="0"/>
              <a:t>활용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43" y="1644042"/>
            <a:ext cx="3613607" cy="37018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72" y="1423706"/>
            <a:ext cx="3305387" cy="53186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621" y="5480025"/>
            <a:ext cx="1670650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상담정보 입력</a:t>
            </a:r>
            <a:endParaRPr lang="en-US" altLang="ko-KR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데이터 검증</a:t>
            </a:r>
            <a:endParaRPr lang="en-US" altLang="ko-KR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데이터 전송</a:t>
            </a:r>
            <a:endParaRPr lang="en-US" altLang="ko-KR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</a:t>
            </a:r>
            <a:r>
              <a:rPr lang="ko-KR" altLang="en-US"/>
              <a:t>수행 </a:t>
            </a:r>
            <a:r>
              <a:rPr lang="ko-KR" altLang="en-US" smtClean="0"/>
              <a:t>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구현 및 개발 </a:t>
            </a:r>
            <a:r>
              <a:rPr lang="en-US" altLang="ko-KR" sz="2800"/>
              <a:t>–</a:t>
            </a:r>
            <a:r>
              <a:rPr lang="en-US" altLang="ko-KR"/>
              <a:t> </a:t>
            </a:r>
            <a:r>
              <a:rPr lang="ko-KR" altLang="en-US" sz="2400"/>
              <a:t>알림톡 </a:t>
            </a:r>
            <a:r>
              <a:rPr lang="en-US" altLang="ko-KR" sz="2400"/>
              <a:t>API</a:t>
            </a:r>
            <a:r>
              <a:rPr lang="ko-KR" altLang="en-US" sz="2400"/>
              <a:t>활용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310" b="16072"/>
          <a:stretch/>
        </p:blipFill>
        <p:spPr>
          <a:xfrm>
            <a:off x="6403427" y="1644042"/>
            <a:ext cx="2413832" cy="3571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84" y="1422757"/>
            <a:ext cx="3633870" cy="53195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4786" y="5459756"/>
            <a:ext cx="1491114" cy="1020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데이터 인가</a:t>
            </a:r>
            <a:endParaRPr lang="en-US" altLang="ko-KR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서버 전송</a:t>
            </a:r>
            <a:endParaRPr lang="en-US" altLang="ko-KR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알림톡 발송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7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4000543" y="1827581"/>
            <a:ext cx="2652650" cy="4869009"/>
            <a:chOff x="503789" y="1827581"/>
            <a:chExt cx="2652650" cy="486900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89" y="1827581"/>
              <a:ext cx="2652650" cy="4869009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871538" y="4930489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latin typeface="+mn-ea"/>
                </a:rPr>
                <a:t>1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71538" y="5175488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2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1538" y="5427605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3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71538" y="5645821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4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07268" y="4903707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07268" y="5148706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07268" y="5400823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07268" y="5619039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3"/>
          <p:cNvSpPr txBox="1">
            <a:spLocks/>
          </p:cNvSpPr>
          <p:nvPr/>
        </p:nvSpPr>
        <p:spPr>
          <a:xfrm>
            <a:off x="435700" y="642100"/>
            <a:ext cx="10698000" cy="115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1" i="0" u="none" strike="noStrike" cap="none">
                <a:solidFill>
                  <a:schemeClr val="dk1"/>
                </a:solidFill>
                <a:latin typeface="+mj-ea"/>
                <a:ea typeface="+mj-ea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altLang="ko-KR" smtClean="0"/>
              <a:t>2) </a:t>
            </a:r>
            <a:r>
              <a:rPr lang="ko-KR" altLang="en-US" smtClean="0"/>
              <a:t>구현 및 개발 </a:t>
            </a:r>
            <a:r>
              <a:rPr lang="en-US" altLang="ko-KR" sz="2800" smtClean="0"/>
              <a:t>–</a:t>
            </a:r>
            <a:r>
              <a:rPr lang="en-US" altLang="ko-KR" smtClean="0"/>
              <a:t> </a:t>
            </a:r>
            <a:r>
              <a:rPr lang="ko-KR" altLang="en-US" sz="2400" smtClean="0"/>
              <a:t>알림톡 </a:t>
            </a:r>
            <a:r>
              <a:rPr lang="en-US" altLang="ko-KR" sz="2400" smtClean="0"/>
              <a:t>API</a:t>
            </a:r>
            <a:r>
              <a:rPr lang="ko-KR" altLang="en-US" sz="2400" smtClean="0"/>
              <a:t>활용</a:t>
            </a: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00" y="2067935"/>
            <a:ext cx="2974784" cy="14972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279" y="1913844"/>
            <a:ext cx="1862531" cy="19779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rcRect l="7164" t="15389" r="14060" b="11971"/>
          <a:stretch/>
        </p:blipFill>
        <p:spPr>
          <a:xfrm>
            <a:off x="7113411" y="2163620"/>
            <a:ext cx="2185652" cy="147835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00" y="4500879"/>
            <a:ext cx="2945603" cy="1484947"/>
          </a:xfrm>
          <a:prstGeom prst="rect">
            <a:avLst/>
          </a:prstGeom>
        </p:spPr>
      </p:pic>
      <p:cxnSp>
        <p:nvCxnSpPr>
          <p:cNvPr id="34" name="꺾인 연결선 33"/>
          <p:cNvCxnSpPr>
            <a:stCxn id="21" idx="1"/>
            <a:endCxn id="26" idx="3"/>
          </p:cNvCxnSpPr>
          <p:nvPr/>
        </p:nvCxnSpPr>
        <p:spPr>
          <a:xfrm rot="10800000">
            <a:off x="3410484" y="2816535"/>
            <a:ext cx="1093538" cy="2181820"/>
          </a:xfrm>
          <a:prstGeom prst="bentConnector3">
            <a:avLst>
              <a:gd name="adj1" fmla="val 625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6" idx="3"/>
            <a:endCxn id="32" idx="3"/>
          </p:cNvCxnSpPr>
          <p:nvPr/>
        </p:nvCxnSpPr>
        <p:spPr>
          <a:xfrm flipH="1" flipV="1">
            <a:off x="3381303" y="5243353"/>
            <a:ext cx="1122720" cy="252118"/>
          </a:xfrm>
          <a:prstGeom prst="bentConnector3">
            <a:avLst>
              <a:gd name="adj1" fmla="val 502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2" idx="3"/>
            <a:endCxn id="28" idx="1"/>
          </p:cNvCxnSpPr>
          <p:nvPr/>
        </p:nvCxnSpPr>
        <p:spPr>
          <a:xfrm flipV="1">
            <a:off x="5562946" y="2902800"/>
            <a:ext cx="1550465" cy="2340554"/>
          </a:xfrm>
          <a:prstGeom prst="bentConnector3">
            <a:avLst>
              <a:gd name="adj1" fmla="val 804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28" idx="3"/>
            <a:endCxn id="27" idx="1"/>
          </p:cNvCxnSpPr>
          <p:nvPr/>
        </p:nvCxnSpPr>
        <p:spPr>
          <a:xfrm flipV="1">
            <a:off x="9299063" y="2902799"/>
            <a:ext cx="2112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71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0551A50-5FC4-466B-F479-9830F43FCC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7B350-3540-3A9C-1AE9-8306F119E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A2D2DF-CAD9-6744-FA13-73C4021D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시연 동영상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FC0BB-FF52-EEC8-EE00-C91172C9D53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435F37-1087-D8A9-F09F-6D51E8F4D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6394D7-BD13-3D4B-EA4E-C95D4AF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자체 평가 의견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98F5F-F890-8F94-CEEC-2335CC8B7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ko-KR" altLang="en-US" dirty="0" err="1"/>
              <a:t>정강우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남지완</a:t>
            </a:r>
            <a:endParaRPr lang="en-US" altLang="ko-KR" dirty="0"/>
          </a:p>
          <a:p>
            <a:r>
              <a:rPr lang="ko-KR" altLang="en-US" dirty="0"/>
              <a:t>팀원 이경민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조범준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2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05. </a:t>
            </a:r>
            <a:r>
              <a:rPr lang="ko-KR" altLang="en-US" smtClean="0"/>
              <a:t>자체 평가 의견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1) </a:t>
            </a:r>
            <a:r>
              <a:rPr lang="ko-KR" altLang="en-US" smtClean="0"/>
              <a:t>팀장 정강우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smtClean="0"/>
              <a:t>직무 </a:t>
            </a:r>
            <a:r>
              <a:rPr lang="en-US" altLang="ko-KR" smtClean="0"/>
              <a:t>: </a:t>
            </a:r>
            <a:r>
              <a:rPr lang="ko-KR" altLang="en-US" smtClean="0"/>
              <a:t>백엔드</a:t>
            </a:r>
            <a:endParaRPr lang="en-US" altLang="ko-KR" smtClean="0"/>
          </a:p>
          <a:p>
            <a:r>
              <a:rPr lang="ko-KR" altLang="en-US" smtClean="0"/>
              <a:t>소감 </a:t>
            </a:r>
            <a:r>
              <a:rPr lang="en-US" altLang="ko-KR" smtClean="0"/>
              <a:t>: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ED5CE-C9B0-A695-0259-C581E599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299" y="739466"/>
            <a:ext cx="9443400" cy="1122300"/>
          </a:xfrm>
        </p:spPr>
        <p:txBody>
          <a:bodyPr/>
          <a:lstStyle/>
          <a:p>
            <a:r>
              <a:rPr lang="en-US" altLang="ko-KR" sz="4800" b="1" dirty="0">
                <a:latin typeface="+mj-ea"/>
                <a:ea typeface="+mj-ea"/>
              </a:rPr>
              <a:t>01. </a:t>
            </a:r>
            <a:r>
              <a:rPr lang="ko-KR" altLang="en-US" sz="48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F8FB63-2B26-9407-C1A2-D49199A85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69A3DB24-7076-04E8-343A-018A7459AFFE}"/>
              </a:ext>
            </a:extLst>
          </p:cNvPr>
          <p:cNvSpPr txBox="1">
            <a:spLocks/>
          </p:cNvSpPr>
          <p:nvPr/>
        </p:nvSpPr>
        <p:spPr>
          <a:xfrm>
            <a:off x="3595911" y="2270380"/>
            <a:ext cx="5000175" cy="38481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팀 구성 및 역할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주제 및 기획의도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기술서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>
                <a:latin typeface="+mn-ea"/>
                <a:ea typeface="+mn-ea"/>
                <a:cs typeface="Malgun Gothic Semilight" panose="020B0502040204020203" pitchFamily="50" charset="-127"/>
              </a:rPr>
              <a:t>개발환경 및 일정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구조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활용방안 및 기대효과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6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</a:t>
            </a:r>
            <a:r>
              <a:rPr lang="ko-KR" altLang="en-US"/>
              <a:t>평가 </a:t>
            </a:r>
            <a:r>
              <a:rPr lang="ko-KR" altLang="en-US" smtClean="0"/>
              <a:t>의견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팀원 남지완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/>
              <a:t>직무 </a:t>
            </a:r>
            <a:r>
              <a:rPr lang="en-US" altLang="ko-KR"/>
              <a:t>: </a:t>
            </a:r>
            <a:r>
              <a:rPr lang="ko-KR" altLang="en-US" smtClean="0"/>
              <a:t>프론트엔드</a:t>
            </a:r>
            <a:endParaRPr lang="en-US" altLang="ko-KR"/>
          </a:p>
          <a:p>
            <a:r>
              <a:rPr lang="ko-KR" altLang="en-US"/>
              <a:t>소감 </a:t>
            </a:r>
            <a:r>
              <a:rPr lang="en-US" altLang="ko-KR"/>
              <a:t>:  </a:t>
            </a:r>
            <a:endParaRPr lang="ko-KR" altLang="en-US"/>
          </a:p>
          <a:p>
            <a:pPr marL="8890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</a:t>
            </a:r>
            <a:r>
              <a:rPr lang="ko-KR" altLang="en-US"/>
              <a:t>평가 </a:t>
            </a:r>
            <a:r>
              <a:rPr lang="ko-KR" altLang="en-US" smtClean="0"/>
              <a:t>의견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</a:t>
            </a:r>
            <a:r>
              <a:rPr lang="ko-KR" altLang="en-US" smtClean="0"/>
              <a:t>팀원 이경민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/>
              <a:t>직무 </a:t>
            </a:r>
            <a:r>
              <a:rPr lang="en-US" altLang="ko-KR"/>
              <a:t>: </a:t>
            </a:r>
            <a:r>
              <a:rPr lang="ko-KR" altLang="en-US" smtClean="0"/>
              <a:t>퍼블리셔</a:t>
            </a:r>
            <a:endParaRPr lang="en-US" altLang="ko-KR"/>
          </a:p>
          <a:p>
            <a:r>
              <a:rPr lang="ko-KR" altLang="en-US"/>
              <a:t>소감 </a:t>
            </a:r>
            <a:r>
              <a:rPr lang="en-US" altLang="ko-KR"/>
              <a:t>: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9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</a:t>
            </a:r>
            <a:r>
              <a:rPr lang="ko-KR" altLang="en-US"/>
              <a:t>평가 </a:t>
            </a:r>
            <a:r>
              <a:rPr lang="ko-KR" altLang="en-US" smtClean="0"/>
              <a:t>의견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4) </a:t>
            </a:r>
            <a:r>
              <a:rPr lang="ko-KR" altLang="en-US" smtClean="0"/>
              <a:t>팀원 조범준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/>
              <a:t>직무 </a:t>
            </a:r>
            <a:r>
              <a:rPr lang="en-US" altLang="ko-KR"/>
              <a:t>: </a:t>
            </a:r>
            <a:r>
              <a:rPr lang="en-US" altLang="ko-KR" smtClean="0"/>
              <a:t>UI/UX </a:t>
            </a:r>
            <a:r>
              <a:rPr lang="ko-KR" altLang="en-US" smtClean="0"/>
              <a:t>디자인</a:t>
            </a:r>
            <a:endParaRPr lang="en-US" altLang="ko-KR"/>
          </a:p>
          <a:p>
            <a:r>
              <a:rPr lang="ko-KR" altLang="en-US"/>
              <a:t>소감 </a:t>
            </a:r>
            <a:r>
              <a:rPr lang="en-US" altLang="ko-KR"/>
              <a:t>: 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3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xfrm>
            <a:off x="1389213" y="269003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 YOU!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8" name="Google Shape;738;p3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BCAA894-5A93-CB6F-C287-C249EB9F6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C3C05B-1634-9764-A369-B769642719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B73410-8BDC-8EEB-A9F2-65BE8415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팀 구성 및 역할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1616446"/>
            <a:ext cx="4647426" cy="81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이름 </a:t>
            </a:r>
            <a:r>
              <a:rPr lang="en-US" altLang="ko-KR" sz="2400" b="1" dirty="0">
                <a:latin typeface="+mn-ea"/>
                <a:ea typeface="+mn-ea"/>
              </a:rPr>
              <a:t> </a:t>
            </a:r>
            <a:r>
              <a:rPr lang="en-US" altLang="ko-KR" sz="2000" b="1" dirty="0">
                <a:latin typeface="+mn-ea"/>
                <a:ea typeface="+mn-ea"/>
              </a:rPr>
              <a:t>	</a:t>
            </a:r>
            <a:r>
              <a:rPr lang="en-US" altLang="ko-KR" sz="3600" dirty="0">
                <a:latin typeface="+mn-ea"/>
                <a:ea typeface="+mn-ea"/>
              </a:rPr>
              <a:t>GO TO GYM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722727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75531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팀원 조범준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en-US" altLang="ko-KR">
                <a:latin typeface="+mn-ea"/>
                <a:ea typeface="+mn-ea"/>
              </a:rPr>
              <a:t>UI/UX </a:t>
            </a:r>
            <a:r>
              <a:rPr lang="ko-KR" altLang="en-US">
                <a:latin typeface="+mn-ea"/>
                <a:ea typeface="+mn-ea"/>
              </a:rPr>
              <a:t>디자인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067100" y="3318184"/>
            <a:ext cx="1800000" cy="3057109"/>
            <a:chOff x="6067100" y="3318184"/>
            <a:chExt cx="1800000" cy="3057109"/>
          </a:xfrm>
        </p:grpSpPr>
        <p:sp>
          <p:nvSpPr>
            <p:cNvPr id="28" name="TextBox 27"/>
            <p:cNvSpPr txBox="1"/>
            <p:nvPr/>
          </p:nvSpPr>
          <p:spPr>
            <a:xfrm>
              <a:off x="6325739" y="5821295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팀원 이경민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퍼블리싱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7" r="7710" b="14219"/>
            <a:stretch/>
          </p:blipFill>
          <p:spPr>
            <a:xfrm>
              <a:off x="6067100" y="3318184"/>
              <a:ext cx="1800000" cy="2346267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3935558" y="3318184"/>
            <a:ext cx="1800000" cy="3042350"/>
            <a:chOff x="3935558" y="3343492"/>
            <a:chExt cx="1800000" cy="3042350"/>
          </a:xfrm>
        </p:grpSpPr>
        <p:sp>
          <p:nvSpPr>
            <p:cNvPr id="26" name="TextBox 25"/>
            <p:cNvSpPr txBox="1"/>
            <p:nvPr/>
          </p:nvSpPr>
          <p:spPr>
            <a:xfrm>
              <a:off x="4194197" y="5831844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팀원 남지완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프론트엔드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17" b="14871"/>
            <a:stretch/>
          </p:blipFill>
          <p:spPr>
            <a:xfrm>
              <a:off x="3935558" y="3343492"/>
              <a:ext cx="1800000" cy="2359365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1804016" y="3318184"/>
            <a:ext cx="1800000" cy="3053496"/>
            <a:chOff x="1804016" y="3332346"/>
            <a:chExt cx="1800000" cy="3053496"/>
          </a:xfrm>
        </p:grpSpPr>
        <p:sp>
          <p:nvSpPr>
            <p:cNvPr id="24" name="TextBox 23"/>
            <p:cNvSpPr txBox="1"/>
            <p:nvPr/>
          </p:nvSpPr>
          <p:spPr>
            <a:xfrm>
              <a:off x="2062655" y="5831844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팀장 정강우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백엔드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95" b="12985"/>
            <a:stretch/>
          </p:blipFill>
          <p:spPr>
            <a:xfrm>
              <a:off x="1804016" y="3332346"/>
              <a:ext cx="1800000" cy="238165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42" y="3318183"/>
            <a:ext cx="1877014" cy="23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041946E-8643-CAE4-8F8D-F0859CC27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40BC30-10F7-4D8B-B235-C3279B8B1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A3C9A85-7734-9A90-8A05-30F37CF0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BFF111-DB97-48C7-07D3-F7B1B074E2B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latin typeface="+mj-ea"/>
                <a:ea typeface="+mj-ea"/>
              </a:rPr>
              <a:t>주제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헬스장 운영에 활용 가능한 플랫폼 랜딩페이지 제작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latin typeface="+mj-ea"/>
                <a:ea typeface="+mj-ea"/>
              </a:rPr>
              <a:t>기획의도</a:t>
            </a:r>
            <a:endParaRPr lang="en-US" altLang="ko-KR" sz="2800" b="1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헬스장 사장님들을 위한 회원관리 플랫폼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비회원들의 정보열람 및 </a:t>
            </a:r>
            <a:r>
              <a:rPr lang="ko-KR" altLang="en-US">
                <a:latin typeface="+mj-ea"/>
                <a:ea typeface="+mj-ea"/>
              </a:rPr>
              <a:t>예약시스템 </a:t>
            </a:r>
            <a:r>
              <a:rPr lang="ko-KR" altLang="en-US" smtClean="0">
                <a:latin typeface="+mj-ea"/>
                <a:ea typeface="+mj-ea"/>
              </a:rPr>
              <a:t>구축</a:t>
            </a:r>
            <a:endParaRPr lang="en-US" altLang="ko-KR" smtClean="0">
              <a:latin typeface="+mj-ea"/>
              <a:ea typeface="+mj-ea"/>
            </a:endParaRPr>
          </a:p>
          <a:p>
            <a:pPr lvl="1"/>
            <a:r>
              <a:rPr lang="ko-KR" altLang="en-US" smtClean="0">
                <a:latin typeface="+mj-ea"/>
                <a:ea typeface="+mj-ea"/>
              </a:rPr>
              <a:t>커뮤니티 공간을 활용하여 운동정보</a:t>
            </a:r>
            <a:r>
              <a:rPr lang="en-US" altLang="ko-KR" smtClean="0">
                <a:latin typeface="+mj-ea"/>
                <a:ea typeface="+mj-ea"/>
              </a:rPr>
              <a:t>&amp;</a:t>
            </a:r>
            <a:r>
              <a:rPr lang="ko-KR" altLang="en-US" smtClean="0">
                <a:latin typeface="+mj-ea"/>
                <a:ea typeface="+mj-ea"/>
              </a:rPr>
              <a:t>운동메이트 활성화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1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CF649CD-A5C9-06FA-8E8B-EBC4C5FA1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598897-A2BF-40CC-87B8-23AF683E5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79F20EE-19EE-FA00-D990-33035B5A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E984BE-1C40-518C-3C1A-BDD26A9EAE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rgbClr val="CE6300"/>
              </a:buClr>
            </a:pPr>
            <a:r>
              <a:rPr lang="ko-KR" altLang="en-US" sz="2800" b="1" dirty="0"/>
              <a:t>현업 이슈</a:t>
            </a:r>
            <a:endParaRPr lang="en-US" altLang="ko-KR" sz="2800" b="1" dirty="0"/>
          </a:p>
          <a:p>
            <a:pPr lvl="1"/>
            <a:r>
              <a:rPr lang="ko-KR" altLang="en-US" dirty="0">
                <a:latin typeface="+mn-ea"/>
                <a:ea typeface="+mn-ea"/>
              </a:rPr>
              <a:t>비회원들은 예약시간 및 </a:t>
            </a:r>
            <a:r>
              <a:rPr lang="ko-KR" altLang="en-US">
                <a:latin typeface="+mn-ea"/>
                <a:ea typeface="+mn-ea"/>
              </a:rPr>
              <a:t>가격 </a:t>
            </a:r>
            <a:r>
              <a:rPr lang="ko-KR" altLang="en-US" smtClean="0">
                <a:latin typeface="+mn-ea"/>
                <a:ea typeface="+mn-ea"/>
              </a:rPr>
              <a:t>정보등 </a:t>
            </a:r>
            <a:r>
              <a:rPr lang="ko-KR" altLang="en-US">
                <a:latin typeface="+mn-ea"/>
                <a:ea typeface="+mn-ea"/>
              </a:rPr>
              <a:t>열람 </a:t>
            </a:r>
            <a:r>
              <a:rPr lang="ko-KR" altLang="en-US" smtClean="0">
                <a:latin typeface="+mn-ea"/>
                <a:ea typeface="+mn-ea"/>
              </a:rPr>
              <a:t>가능한 플랫폼 부재</a:t>
            </a:r>
            <a:endParaRPr lang="en-US" altLang="ko-KR" smtClean="0">
              <a:latin typeface="+mn-ea"/>
              <a:ea typeface="+mn-ea"/>
            </a:endParaRPr>
          </a:p>
          <a:p>
            <a:pPr lvl="1"/>
            <a:r>
              <a:rPr lang="en-US" altLang="ko-KR" smtClean="0">
                <a:latin typeface="+mn-ea"/>
                <a:ea typeface="+mn-ea"/>
              </a:rPr>
              <a:t>PT</a:t>
            </a:r>
            <a:r>
              <a:rPr lang="ko-KR" altLang="en-US" smtClean="0">
                <a:latin typeface="+mn-ea"/>
                <a:ea typeface="+mn-ea"/>
              </a:rPr>
              <a:t>수업 예약시 트레이너와 스케줄관리 불편함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smtClean="0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트레이너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트레이너 간 커뮤니티 </a:t>
            </a:r>
            <a:r>
              <a:rPr lang="ko-KR" altLang="en-US">
                <a:latin typeface="+mn-ea"/>
                <a:ea typeface="+mn-ea"/>
              </a:rPr>
              <a:t>공간 </a:t>
            </a:r>
            <a:r>
              <a:rPr lang="ko-KR" altLang="en-US" smtClean="0">
                <a:latin typeface="+mn-ea"/>
                <a:ea typeface="+mn-ea"/>
              </a:rPr>
              <a:t>부재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 smtClean="0">
                <a:latin typeface="+mn-ea"/>
                <a:ea typeface="+mn-ea"/>
              </a:rPr>
              <a:t>장기 </a:t>
            </a:r>
            <a:r>
              <a:rPr lang="ko-KR" altLang="en-US" dirty="0">
                <a:latin typeface="+mn-ea"/>
                <a:ea typeface="+mn-ea"/>
              </a:rPr>
              <a:t>결제 전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회성 체험 예약 </a:t>
            </a:r>
            <a:r>
              <a:rPr lang="ko-KR" altLang="en-US">
                <a:latin typeface="+mn-ea"/>
                <a:ea typeface="+mn-ea"/>
              </a:rPr>
              <a:t>시스템 </a:t>
            </a:r>
            <a:r>
              <a:rPr lang="ko-KR" altLang="en-US" smtClean="0">
                <a:latin typeface="+mn-ea"/>
                <a:ea typeface="+mn-ea"/>
              </a:rPr>
              <a:t>부재로 비회원의 </a:t>
            </a:r>
            <a:r>
              <a:rPr lang="ko-KR" altLang="en-US">
                <a:latin typeface="+mn-ea"/>
                <a:ea typeface="+mn-ea"/>
              </a:rPr>
              <a:t>부담 </a:t>
            </a:r>
            <a:r>
              <a:rPr lang="ko-KR" altLang="en-US" smtClean="0">
                <a:latin typeface="+mn-ea"/>
                <a:ea typeface="+mn-ea"/>
              </a:rPr>
              <a:t>증가</a:t>
            </a:r>
            <a:endParaRPr lang="en-US" altLang="ko-KR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프로젝트 주제 및 기획의도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smtClean="0"/>
              <a:t>피트파트너의 분석 </a:t>
            </a:r>
            <a:r>
              <a:rPr lang="en-US" altLang="ko-KR" smtClean="0"/>
              <a:t>(</a:t>
            </a:r>
            <a:r>
              <a:rPr lang="ko-KR" altLang="en-US" smtClean="0"/>
              <a:t>유사 사이트와의 차이점</a:t>
            </a:r>
            <a:r>
              <a:rPr lang="en-US" altLang="ko-KR" smtClean="0"/>
              <a:t>)</a:t>
            </a:r>
          </a:p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430" t="8509" r="6239" b="5139"/>
          <a:stretch/>
        </p:blipFill>
        <p:spPr>
          <a:xfrm>
            <a:off x="427786" y="2560021"/>
            <a:ext cx="6591300" cy="36576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5821" y="2560021"/>
            <a:ext cx="4693914" cy="31393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 smtClean="0">
                <a:latin typeface="+mn-ea"/>
                <a:ea typeface="+mn-ea"/>
              </a:rPr>
              <a:t>비회원의 </a:t>
            </a:r>
            <a:r>
              <a:rPr lang="en-US" altLang="ko-KR" sz="1800" smtClean="0">
                <a:latin typeface="+mn-ea"/>
                <a:ea typeface="+mn-ea"/>
              </a:rPr>
              <a:t>PT</a:t>
            </a:r>
            <a:r>
              <a:rPr lang="ko-KR" altLang="en-US" sz="1800" smtClean="0">
                <a:latin typeface="+mn-ea"/>
                <a:ea typeface="+mn-ea"/>
              </a:rPr>
              <a:t> </a:t>
            </a:r>
            <a:r>
              <a:rPr lang="en-US" altLang="ko-KR" sz="1800" smtClean="0">
                <a:latin typeface="+mn-ea"/>
                <a:ea typeface="+mn-ea"/>
              </a:rPr>
              <a:t>1</a:t>
            </a:r>
            <a:r>
              <a:rPr lang="ko-KR" altLang="en-US" sz="1800" smtClean="0">
                <a:latin typeface="+mn-ea"/>
                <a:ea typeface="+mn-ea"/>
              </a:rPr>
              <a:t>일 체험권 지원</a:t>
            </a:r>
            <a:endParaRPr lang="en-US" altLang="ko-KR" sz="180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 smtClean="0">
                <a:latin typeface="+mn-ea"/>
                <a:ea typeface="+mn-ea"/>
              </a:rPr>
              <a:t>전국적으로 지원</a:t>
            </a:r>
            <a:endParaRPr lang="en-US" altLang="ko-KR" sz="180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 smtClean="0">
                <a:latin typeface="+mn-ea"/>
                <a:ea typeface="+mn-ea"/>
              </a:rPr>
              <a:t>피티 예약의 불편함 해소</a:t>
            </a:r>
            <a:r>
              <a:rPr lang="en-US" altLang="ko-KR" sz="1800">
                <a:latin typeface="+mn-ea"/>
                <a:ea typeface="+mn-ea"/>
              </a:rPr>
              <a:t/>
            </a:r>
            <a:br>
              <a:rPr lang="en-US" altLang="ko-KR" sz="1800">
                <a:latin typeface="+mn-ea"/>
                <a:ea typeface="+mn-ea"/>
              </a:rPr>
            </a:br>
            <a:r>
              <a:rPr lang="en-US" altLang="ko-KR" sz="1200" smtClean="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</a:rPr>
              <a:t>회원들이 </a:t>
            </a:r>
            <a:r>
              <a:rPr lang="ko-KR" altLang="en-US" sz="1200">
                <a:latin typeface="+mn-ea"/>
              </a:rPr>
              <a:t>미리 </a:t>
            </a:r>
            <a:r>
              <a:rPr lang="ko-KR" altLang="en-US" sz="1200" smtClean="0">
                <a:latin typeface="+mn-ea"/>
                <a:ea typeface="+mn-ea"/>
              </a:rPr>
              <a:t>트레이너의 스케줄을 알 수 없음</a:t>
            </a:r>
            <a:r>
              <a:rPr lang="en-US" altLang="ko-KR" sz="1200" smtClean="0">
                <a:latin typeface="+mn-ea"/>
                <a:ea typeface="+mn-ea"/>
              </a:rPr>
              <a:t/>
            </a:r>
            <a:br>
              <a:rPr lang="en-US" altLang="ko-KR" sz="1200" smtClean="0">
                <a:latin typeface="+mn-ea"/>
                <a:ea typeface="+mn-ea"/>
              </a:rPr>
            </a:br>
            <a:r>
              <a:rPr lang="en-US" altLang="ko-KR" sz="1200" smtClean="0">
                <a:latin typeface="+mn-ea"/>
                <a:ea typeface="+mn-ea"/>
              </a:rPr>
              <a:t>-&gt; </a:t>
            </a:r>
            <a:r>
              <a:rPr lang="ko-KR" altLang="en-US" sz="1200" smtClean="0">
                <a:latin typeface="+mn-ea"/>
                <a:ea typeface="+mn-ea"/>
              </a:rPr>
              <a:t>플랫폼 안의 예약시스템으로 미리 스케줄 확인가능</a:t>
            </a:r>
            <a:endParaRPr lang="en-US" altLang="ko-KR" sz="120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 smtClean="0">
                <a:latin typeface="+mn-ea"/>
                <a:ea typeface="+mn-ea"/>
              </a:rPr>
              <a:t>커뮤니티</a:t>
            </a:r>
            <a:r>
              <a:rPr lang="en-US" altLang="ko-KR" sz="1800">
                <a:latin typeface="+mn-ea"/>
                <a:ea typeface="+mn-ea"/>
              </a:rPr>
              <a:t/>
            </a:r>
            <a:br>
              <a:rPr lang="en-US" altLang="ko-KR" sz="1800">
                <a:latin typeface="+mn-ea"/>
                <a:ea typeface="+mn-ea"/>
              </a:rPr>
            </a:br>
            <a:r>
              <a:rPr lang="en-US" altLang="ko-KR" sz="1200" smtClean="0">
                <a:latin typeface="+mn-ea"/>
                <a:ea typeface="+mn-ea"/>
              </a:rPr>
              <a:t>-&gt; </a:t>
            </a:r>
            <a:r>
              <a:rPr lang="ko-KR" altLang="en-US" sz="1200" smtClean="0">
                <a:latin typeface="+mn-ea"/>
                <a:ea typeface="+mn-ea"/>
              </a:rPr>
              <a:t>사장님들간의 정보교류 </a:t>
            </a:r>
            <a:r>
              <a:rPr lang="en-US" altLang="ko-KR" sz="120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수요조사</a:t>
            </a:r>
            <a:r>
              <a:rPr lang="en-US" altLang="ko-KR" sz="120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기구정보등</a:t>
            </a:r>
            <a:r>
              <a:rPr lang="en-US" altLang="ko-KR" sz="1200" smtClean="0">
                <a:latin typeface="+mn-ea"/>
                <a:ea typeface="+mn-ea"/>
              </a:rPr>
              <a:t>)</a:t>
            </a:r>
            <a:br>
              <a:rPr lang="en-US" altLang="ko-KR" sz="1200" smtClean="0">
                <a:latin typeface="+mn-ea"/>
                <a:ea typeface="+mn-ea"/>
              </a:rPr>
            </a:br>
            <a:r>
              <a:rPr lang="en-US" altLang="ko-KR" sz="1200" smtClean="0">
                <a:latin typeface="+mn-ea"/>
                <a:ea typeface="+mn-ea"/>
              </a:rPr>
              <a:t>-&gt; </a:t>
            </a:r>
            <a:r>
              <a:rPr lang="ko-KR" altLang="en-US" sz="1200" smtClean="0">
                <a:latin typeface="+mn-ea"/>
                <a:ea typeface="+mn-ea"/>
              </a:rPr>
              <a:t>트레이너들간의 정보교류 </a:t>
            </a:r>
            <a:r>
              <a:rPr lang="en-US" altLang="ko-KR" sz="120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수업방식</a:t>
            </a:r>
            <a:r>
              <a:rPr lang="en-US" altLang="ko-KR" sz="120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기구활용방법등</a:t>
            </a:r>
            <a:r>
              <a:rPr lang="en-US" altLang="ko-KR" sz="1200" smtClean="0">
                <a:latin typeface="+mn-ea"/>
                <a:ea typeface="+mn-ea"/>
              </a:rPr>
              <a:t>)</a:t>
            </a:r>
            <a:r>
              <a:rPr lang="en-US" altLang="ko-KR" sz="1200">
                <a:latin typeface="+mn-ea"/>
                <a:ea typeface="+mn-ea"/>
              </a:rPr>
              <a:t/>
            </a:r>
            <a:br>
              <a:rPr lang="en-US" altLang="ko-KR" sz="1200">
                <a:latin typeface="+mn-ea"/>
                <a:ea typeface="+mn-ea"/>
              </a:rPr>
            </a:br>
            <a:r>
              <a:rPr lang="en-US" altLang="ko-KR" sz="1200" smtClean="0">
                <a:latin typeface="+mn-ea"/>
                <a:ea typeface="+mn-ea"/>
              </a:rPr>
              <a:t>-&gt; </a:t>
            </a:r>
            <a:r>
              <a:rPr lang="ko-KR" altLang="en-US" sz="1200" smtClean="0">
                <a:latin typeface="+mn-ea"/>
                <a:ea typeface="+mn-ea"/>
              </a:rPr>
              <a:t>회원들간의 정보교류</a:t>
            </a:r>
            <a:r>
              <a:rPr lang="en-US" altLang="ko-KR" sz="1200">
                <a:latin typeface="+mn-ea"/>
                <a:ea typeface="+mn-ea"/>
              </a:rPr>
              <a:t> </a:t>
            </a:r>
            <a:r>
              <a:rPr lang="en-US" altLang="ko-KR" sz="120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운동메이트 모집</a:t>
            </a:r>
            <a:r>
              <a:rPr lang="en-US" altLang="ko-KR" sz="120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운동관련정보 등</a:t>
            </a:r>
            <a:r>
              <a:rPr lang="en-US" altLang="ko-KR" sz="1200" smtClean="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63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07803-9C62-6B49-EAC7-3808232C07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3A3550-B980-03FC-DCD9-884E90B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3) </a:t>
            </a:r>
            <a:r>
              <a:rPr lang="ko-KR" altLang="en-US" dirty="0"/>
              <a:t>프로젝트 기술서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28860A-1364-30BB-6889-DAFFC843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4957"/>
              </p:ext>
            </p:extLst>
          </p:nvPr>
        </p:nvGraphicFramePr>
        <p:xfrm>
          <a:off x="319582" y="1769806"/>
          <a:ext cx="10698000" cy="4865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0095">
                  <a:extLst>
                    <a:ext uri="{9D8B030D-6E8A-4147-A177-3AD203B41FA5}">
                      <a16:colId xmlns:a16="http://schemas.microsoft.com/office/drawing/2014/main" val="1093702658"/>
                    </a:ext>
                  </a:extLst>
                </a:gridCol>
                <a:gridCol w="7447905">
                  <a:extLst>
                    <a:ext uri="{9D8B030D-6E8A-4147-A177-3AD203B41FA5}">
                      <a16:colId xmlns:a16="http://schemas.microsoft.com/office/drawing/2014/main" val="1433877896"/>
                    </a:ext>
                  </a:extLst>
                </a:gridCol>
              </a:tblGrid>
              <a:tr h="24882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프로젝트 구현 내용 및 컨셉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사장님들을 위한 회원관리 플랫폼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비회원들의 자유로운 정보열람 및 예약시스템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알림톡</a:t>
                      </a:r>
                      <a:r>
                        <a:rPr lang="en-US" altLang="ko-KR" sz="2000" dirty="0"/>
                        <a:t>API </a:t>
                      </a:r>
                      <a:r>
                        <a:rPr lang="ko-KR" altLang="en-US" sz="2000" dirty="0"/>
                        <a:t>활용하여 상담정보 확인 및 변경 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플랫폼 미리보기 샘플페이지 제공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관계자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회원간 커뮤니티 공간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2530"/>
                  </a:ext>
                </a:extLst>
              </a:tr>
              <a:tr h="2339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훈련내용 관련기술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font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반응형 랜딩페이지 제작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마케팅을 강화하고 최신 트렌드에 맞는 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디자인 및 기능 구현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  <a:p>
                      <a:pPr lvl="1" font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[Open API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를 활용한 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SNS 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마케팅 서비스 구현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간편한 상담 예약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54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04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FF5CBC-C862-F6F0-CFE1-81825AE4EF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7DB216-2C74-76F4-1F86-ACF803EE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473" y="1698108"/>
            <a:ext cx="34213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Design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0861" y="1698108"/>
            <a:ext cx="3521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Dev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53" y="5625996"/>
            <a:ext cx="744305" cy="7443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9967" r="19775" b="11867"/>
          <a:stretch/>
        </p:blipFill>
        <p:spPr>
          <a:xfrm>
            <a:off x="5020615" y="4802086"/>
            <a:ext cx="1060450" cy="679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50649" y="1698108"/>
            <a:ext cx="35692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Language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032" y="4169224"/>
            <a:ext cx="34089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Back End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9" t="16673" r="29600" b="13083"/>
          <a:stretch/>
        </p:blipFill>
        <p:spPr>
          <a:xfrm>
            <a:off x="9897622" y="4746892"/>
            <a:ext cx="905165" cy="85898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9" t="12116" r="29268" b="15786"/>
          <a:stretch/>
        </p:blipFill>
        <p:spPr>
          <a:xfrm>
            <a:off x="8747746" y="4730305"/>
            <a:ext cx="895927" cy="8682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60269" y="4169224"/>
            <a:ext cx="35791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Distribute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4389264" y="1684444"/>
            <a:ext cx="17797" cy="48927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932680" y="1666557"/>
            <a:ext cx="18352" cy="491068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08404" y="4169224"/>
            <a:ext cx="35234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DB/DBMS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5296152"/>
            <a:ext cx="1152525" cy="619125"/>
          </a:xfrm>
          <a:prstGeom prst="rect">
            <a:avLst/>
          </a:prstGeom>
        </p:spPr>
      </p:pic>
      <p:grpSp>
        <p:nvGrpSpPr>
          <p:cNvPr id="29" name="그룹 1016"/>
          <p:cNvGrpSpPr/>
          <p:nvPr/>
        </p:nvGrpSpPr>
        <p:grpSpPr>
          <a:xfrm>
            <a:off x="2872338" y="5286218"/>
            <a:ext cx="841421" cy="631066"/>
            <a:chOff x="14556050" y="2693240"/>
            <a:chExt cx="3157729" cy="1318816"/>
          </a:xfrm>
        </p:grpSpPr>
        <p:pic>
          <p:nvPicPr>
            <p:cNvPr id="30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6050" y="2693240"/>
              <a:ext cx="3157729" cy="1318816"/>
            </a:xfrm>
            <a:prstGeom prst="rect">
              <a:avLst/>
            </a:prstGeom>
          </p:spPr>
        </p:pic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53" y="2697609"/>
            <a:ext cx="859611" cy="932769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961892" y="4149042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80268" y="2069735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80268" y="4544625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80268" y="1648670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80268" y="6558948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1467816" y="2212956"/>
            <a:ext cx="1187278" cy="959264"/>
            <a:chOff x="1467816" y="2212956"/>
            <a:chExt cx="1187278" cy="95926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848" y="2212956"/>
              <a:ext cx="745214" cy="745214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467816" y="2925999"/>
              <a:ext cx="11872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rgbClr val="00153D"/>
                  </a:solidFill>
                </a:rPr>
                <a:t>Adobe Photoshop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744603" y="2206969"/>
            <a:ext cx="1128357" cy="962772"/>
            <a:chOff x="2744603" y="2206969"/>
            <a:chExt cx="1128357" cy="9627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930" y="2206969"/>
              <a:ext cx="745214" cy="745214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744603" y="2923520"/>
              <a:ext cx="11283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Adobe Illustrator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23759" y="3173870"/>
            <a:ext cx="745214" cy="965081"/>
            <a:chOff x="2322959" y="3219772"/>
            <a:chExt cx="745214" cy="96508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959" y="3219772"/>
              <a:ext cx="745214" cy="74521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2426903" y="393863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Figma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141158" y="2659848"/>
            <a:ext cx="946093" cy="1008291"/>
            <a:chOff x="5141158" y="2701598"/>
            <a:chExt cx="946093" cy="100829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321" y="2701598"/>
              <a:ext cx="765767" cy="765767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141158" y="3463668"/>
              <a:ext cx="9460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Visual Studio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9047143" y="2294552"/>
            <a:ext cx="653624" cy="952701"/>
            <a:chOff x="9047143" y="2294552"/>
            <a:chExt cx="653624" cy="952701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48" t="14073" r="18908" b="14594"/>
            <a:stretch/>
          </p:blipFill>
          <p:spPr>
            <a:xfrm>
              <a:off x="9047143" y="2294552"/>
              <a:ext cx="653624" cy="74666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111704" y="3001032"/>
              <a:ext cx="5245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HTML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981857" y="2302690"/>
            <a:ext cx="648972" cy="947583"/>
            <a:chOff x="9981857" y="2302690"/>
            <a:chExt cx="648972" cy="947583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1" t="14333" r="19258" b="15334"/>
            <a:stretch/>
          </p:blipFill>
          <p:spPr>
            <a:xfrm>
              <a:off x="9981857" y="2302690"/>
              <a:ext cx="648972" cy="73619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0104204" y="3004052"/>
              <a:ext cx="4042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CSS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491737" y="3241128"/>
            <a:ext cx="756938" cy="927505"/>
            <a:chOff x="9505411" y="3198188"/>
            <a:chExt cx="756938" cy="927505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4" t="17482" r="19260" b="12517"/>
            <a:stretch/>
          </p:blipFill>
          <p:spPr>
            <a:xfrm>
              <a:off x="9561139" y="3198188"/>
              <a:ext cx="645483" cy="73271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9505411" y="3879472"/>
              <a:ext cx="756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JavaScript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548040" y="4625798"/>
            <a:ext cx="814647" cy="1032026"/>
            <a:chOff x="6453357" y="4699220"/>
            <a:chExt cx="814647" cy="1032026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1" t="20254" r="23252" b="18419"/>
            <a:stretch/>
          </p:blipFill>
          <p:spPr>
            <a:xfrm>
              <a:off x="6470063" y="4699220"/>
              <a:ext cx="781235" cy="843379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6453357" y="5485025"/>
              <a:ext cx="8146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Sequel Pro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9348143" y="5624176"/>
            <a:ext cx="803425" cy="968421"/>
            <a:chOff x="9432809" y="5699530"/>
            <a:chExt cx="803425" cy="9684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369" y="5699530"/>
              <a:ext cx="744305" cy="744305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9432809" y="6421730"/>
              <a:ext cx="8034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CloudType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sp>
        <p:nvSpPr>
          <p:cNvPr id="74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 txBox="1">
            <a:spLocks/>
          </p:cNvSpPr>
          <p:nvPr/>
        </p:nvSpPr>
        <p:spPr>
          <a:xfrm>
            <a:off x="7991562" y="1202681"/>
            <a:ext cx="302602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 u="none" strike="noStrike" cap="none">
                <a:solidFill>
                  <a:schemeClr val="accent2"/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 </a:t>
            </a:r>
            <a:r>
              <a: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7022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7F7F7"/>
      </a:lt1>
      <a:dk2>
        <a:srgbClr val="171717"/>
      </a:dk2>
      <a:lt2>
        <a:srgbClr val="EEEEEE"/>
      </a:lt2>
      <a:accent1>
        <a:srgbClr val="000000"/>
      </a:accent1>
      <a:accent2>
        <a:srgbClr val="F7D101"/>
      </a:accent2>
      <a:accent3>
        <a:srgbClr val="D0CECE"/>
      </a:accent3>
      <a:accent4>
        <a:srgbClr val="E0BE01"/>
      </a:accent4>
      <a:accent5>
        <a:srgbClr val="434343"/>
      </a:accent5>
      <a:accent6>
        <a:srgbClr val="999999"/>
      </a:accent6>
      <a:hlink>
        <a:srgbClr val="F1C232"/>
      </a:hlink>
      <a:folHlink>
        <a:srgbClr val="0097A7"/>
      </a:folHlink>
    </a:clrScheme>
    <a:fontScheme name="사용자 지정 3">
      <a:majorFont>
        <a:latin typeface="Inter Light"/>
        <a:ea typeface="맑은 고딕"/>
        <a:cs typeface=""/>
      </a:majorFont>
      <a:minorFont>
        <a:latin typeface="Inter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885</Words>
  <Application>Microsoft Office PowerPoint</Application>
  <PresentationFormat>와이드스크린</PresentationFormat>
  <Paragraphs>301</Paragraphs>
  <Slides>33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Roboto Condensed</vt:lpstr>
      <vt:lpstr>Calibri</vt:lpstr>
      <vt:lpstr>Arial</vt:lpstr>
      <vt:lpstr>Barlow Condensed</vt:lpstr>
      <vt:lpstr>Pretendard Light</vt:lpstr>
      <vt:lpstr>Barlow Condensed SemiBold</vt:lpstr>
      <vt:lpstr>Trirong</vt:lpstr>
      <vt:lpstr>Merriweather</vt:lpstr>
      <vt:lpstr>Malgun Gothic Semilight</vt:lpstr>
      <vt:lpstr>맑은 고딕</vt:lpstr>
      <vt:lpstr>Inter Light</vt:lpstr>
      <vt:lpstr>Wingdings</vt:lpstr>
      <vt:lpstr>SlidesMania</vt:lpstr>
      <vt:lpstr>Open API를 활용한  SNS마케팅 자동화구현</vt:lpstr>
      <vt:lpstr>CONTENTS</vt:lpstr>
      <vt:lpstr>01. 프로젝트 개요</vt:lpstr>
      <vt:lpstr>1) 팀 구성 및 역할</vt:lpstr>
      <vt:lpstr>2) 프로젝트 주제 및 기획의도</vt:lpstr>
      <vt:lpstr>2) 프로젝트 주제 및 기획의도</vt:lpstr>
      <vt:lpstr>2) 프로젝트 주제 및 기획의도</vt:lpstr>
      <vt:lpstr>3) 프로젝트 기술서</vt:lpstr>
      <vt:lpstr>4) 개발환경 및 일정</vt:lpstr>
      <vt:lpstr>4) 개발환경 및 일정</vt:lpstr>
      <vt:lpstr>5) 프로젝트 구조 - 알림톡 활용 방안</vt:lpstr>
      <vt:lpstr>6) 활용방안 및 기대효과</vt:lpstr>
      <vt:lpstr>02. UI/UX 설계 및 디자인</vt:lpstr>
      <vt:lpstr>1) 네비게이션</vt:lpstr>
      <vt:lpstr>2) 워크플로우</vt:lpstr>
      <vt:lpstr>3) 스타일 가이드</vt:lpstr>
      <vt:lpstr>2) 와이어프레임</vt:lpstr>
      <vt:lpstr>4) 프로토타입</vt:lpstr>
      <vt:lpstr>5) 목업</vt:lpstr>
      <vt:lpstr>04. 프로젝트 수행 결과</vt:lpstr>
      <vt:lpstr>1) 반응형 웹 구현</vt:lpstr>
      <vt:lpstr>2) 구현 및 개발 – Fullpage</vt:lpstr>
      <vt:lpstr>2) 구현 및 개발 – 구글map API활용</vt:lpstr>
      <vt:lpstr>2) 구현 및 개발 – 알림톡 API활용</vt:lpstr>
      <vt:lpstr>2) 구현 및 개발 – 알림톡 API활용</vt:lpstr>
      <vt:lpstr> </vt:lpstr>
      <vt:lpstr>3) 시연 동영상</vt:lpstr>
      <vt:lpstr>05. 자체 평가 의견</vt:lpstr>
      <vt:lpstr>1) 팀장 정강우</vt:lpstr>
      <vt:lpstr>2) 팀원 남지완</vt:lpstr>
      <vt:lpstr>3) 팀원 이경민</vt:lpstr>
      <vt:lpstr>4) 팀원 조범준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</dc:title>
  <dc:creator>Owner</dc:creator>
  <cp:lastModifiedBy>YJ</cp:lastModifiedBy>
  <cp:revision>57</cp:revision>
  <dcterms:modified xsi:type="dcterms:W3CDTF">2023-09-13T05:27:54Z</dcterms:modified>
</cp:coreProperties>
</file>